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C0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361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6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981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83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857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734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33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211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77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70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65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48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345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642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496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47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42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5405" y="1886464"/>
            <a:ext cx="7669427" cy="3426941"/>
          </a:xfrm>
        </p:spPr>
        <p:txBody>
          <a:bodyPr>
            <a:noAutofit/>
          </a:bodyPr>
          <a:lstStyle/>
          <a:p>
            <a:r>
              <a:rPr lang="kk-KZ" sz="3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2017 жылы білім беру ұйымдарында мектеп бітірушілерді қорытынды аттестаттау және жоғары оқу орындарына түсу үшін Ұлттық бірыңғай тестілеу, талапкерлерді кешенді тестілеу өткізудің жаңа форматтары </a:t>
            </a:r>
            <a:endParaRPr lang="ru-RU" sz="36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0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7263" y="547979"/>
            <a:ext cx="1088218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тестілеу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күнде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өтеді</a:t>
            </a:r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Емтиханға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бағалаумен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келіспеген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бітіруші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күнгі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13.00-ге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аудандық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қалалық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бөлімдерінің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облыстық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басқармаларының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жанынан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құрылған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комиссияға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шағымдануына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аттестаттаудың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мерзімі</a:t>
            </a:r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Министрліктің</a:t>
            </a:r>
            <a:r>
              <a:rPr lang="ru-RU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«2016-2017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жылын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аяқтау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бұйрығымен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айқындалады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(2017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сәуірге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Емтихандар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шамамен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2017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мамыр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9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маусым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аралығында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өтеді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3040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9773" y="720454"/>
            <a:ext cx="71570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бірыңғай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тестілеу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(ҰБТ)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47663" y="1523652"/>
            <a:ext cx="102029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ҰБТ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орнына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түсу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емтиханы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гранттарды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бөлу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ҰБТ форматы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(20+20+20+30+30=120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5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3-і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2-і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бейіні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қарастырылған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3961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063853"/>
              </p:ext>
            </p:extLst>
          </p:nvPr>
        </p:nvGraphicFramePr>
        <p:xfrm>
          <a:off x="773416" y="601363"/>
          <a:ext cx="10652465" cy="5403976"/>
        </p:xfrm>
        <a:graphic>
          <a:graphicData uri="http://schemas.openxmlformats.org/drawingml/2006/table">
            <a:tbl>
              <a:tblPr firstRow="1" firstCol="1" bandRow="1"/>
              <a:tblGrid>
                <a:gridCol w="421071"/>
                <a:gridCol w="2356021"/>
                <a:gridCol w="1474573"/>
                <a:gridCol w="3303373"/>
                <a:gridCol w="3097427"/>
              </a:tblGrid>
              <a:tr h="357589">
                <a:tc rowSpan="4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 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блок</a:t>
                      </a:r>
                    </a:p>
                  </a:txBody>
                  <a:tcPr marL="7359" marR="7359" marT="1492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9" marR="7359" marT="1492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2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саны</a:t>
                      </a:r>
                    </a:p>
                  </a:txBody>
                  <a:tcPr marL="7359" marR="7359" marT="14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2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формасы</a:t>
                      </a:r>
                      <a:endParaRPr lang="ru-RU" sz="2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9" marR="7359" marT="14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Бағалау</a:t>
                      </a:r>
                      <a:r>
                        <a:rPr lang="ru-RU" sz="2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объекті</a:t>
                      </a:r>
                      <a:endParaRPr lang="ru-RU" sz="2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9" marR="7359" marT="14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168">
                <a:tc vMerge="1"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9" marR="7359" marT="1492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Математикалық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сауаттылық</a:t>
                      </a:r>
                      <a:endParaRPr lang="ru-RU" sz="2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9" marR="7359" marT="14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7359" marR="7359" marT="14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Ұсынылған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бес </a:t>
                      </a:r>
                      <a:r>
                        <a:rPr lang="ru-RU" sz="22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тапсырманың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2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бір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дұрыс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жауабын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таңдайды</a:t>
                      </a:r>
                      <a:endParaRPr lang="ru-RU" sz="2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9" marR="7359" marT="14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Функционалды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сауаттылық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логика, </a:t>
                      </a:r>
                      <a:r>
                        <a:rPr lang="ru-RU" sz="22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сандық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салыстыруға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тапсырмалар</a:t>
                      </a:r>
                      <a:endParaRPr lang="ru-RU" sz="2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9" marR="7359" marT="14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1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Оқу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сауаттылығы</a:t>
                      </a:r>
                      <a:endParaRPr lang="ru-RU" sz="2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9" marR="7359" marT="14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 </a:t>
                      </a:r>
                      <a:r>
                        <a:rPr lang="ru-RU" sz="22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мәтін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7359" marR="7359" marT="14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Ұсынылған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бес </a:t>
                      </a:r>
                      <a:r>
                        <a:rPr lang="ru-RU" sz="22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тапсырманың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2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бір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дұрыс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жауабын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таңдайды</a:t>
                      </a:r>
                      <a:endParaRPr lang="ru-RU" sz="2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9" marR="7359" marT="14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Оқу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2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мәтінді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түсіну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2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мәтін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мазмұнына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рефлексия, </a:t>
                      </a:r>
                      <a:r>
                        <a:rPr lang="ru-RU" sz="22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талдау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жасай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білу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2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салыстыру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т.б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7359" marR="7359" marT="14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тарихы</a:t>
                      </a:r>
                      <a:endParaRPr lang="ru-RU" sz="2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9" marR="7359" marT="14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7359" marR="7359" marT="14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Ұсынылған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бес </a:t>
                      </a:r>
                      <a:r>
                        <a:rPr lang="ru-RU" sz="22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тапсырманың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2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бір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дұрыс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жауабын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таңдайды</a:t>
                      </a:r>
                      <a:endParaRPr lang="ru-RU" sz="2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9" marR="7359" marT="14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Пәнді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білу</a:t>
                      </a:r>
                      <a:endParaRPr lang="ru-RU" sz="2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9" marR="7359" marT="14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76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292681"/>
              </p:ext>
            </p:extLst>
          </p:nvPr>
        </p:nvGraphicFramePr>
        <p:xfrm>
          <a:off x="991627" y="1369549"/>
          <a:ext cx="10299953" cy="4216940"/>
        </p:xfrm>
        <a:graphic>
          <a:graphicData uri="http://schemas.openxmlformats.org/drawingml/2006/table">
            <a:tbl>
              <a:tblPr firstRow="1" firstCol="1" bandRow="1"/>
              <a:tblGrid>
                <a:gridCol w="404789"/>
                <a:gridCol w="1623619"/>
                <a:gridCol w="578840"/>
                <a:gridCol w="4362275"/>
                <a:gridCol w="3330430"/>
              </a:tblGrid>
              <a:tr h="829469">
                <a:tc rowSpan="4">
                  <a:txBody>
                    <a:bodyPr/>
                    <a:lstStyle/>
                    <a:p>
                      <a:pPr marR="71755"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 блок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kk-KZ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бейінді пән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5" marR="13195" marT="2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5" marR="13195" marT="2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Ұсынылған бес тапсырманың  бір дұрыс жауабын </a:t>
                      </a:r>
                      <a:r>
                        <a:rPr lang="kk-KZ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таңдайды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5" marR="13195" marT="2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Пәнді терең білу (меңгерудің ілгері деңгейі), кең ауқымды дағдылану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5" marR="13195" marT="2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4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5" marR="13195" marT="2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5" marR="13195" marT="2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Ұсынылған көп тапсырманың  бірнеше дұрыс жауабын </a:t>
                      </a:r>
                      <a:r>
                        <a:rPr lang="kk-KZ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таңдайды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5" marR="13195" marT="2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Пәнді терең білу (меңгерудің ілгері деңгейі), кең ауқымды дағдылану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5" marR="13195" marT="2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4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бейінді пән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5" marR="13195" marT="2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5" marR="13195" marT="2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Ұсынылған бес тапсырманың  бір дұрыс жауабын </a:t>
                      </a:r>
                      <a:r>
                        <a:rPr lang="kk-KZ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таңдайды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5" marR="13195" marT="2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Пәнді терең білу (меңгерудің ілгері деңгейі), кең ауқымды дағдылану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5" marR="13195" marT="2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4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5" marR="13195" marT="2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5" marR="13195" marT="2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Ұсынылған бес тапсырманың  бірнеше дұрыс жауабын </a:t>
                      </a:r>
                      <a:r>
                        <a:rPr lang="kk-KZ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таңдайды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5" marR="13195" marT="2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Пәнді терең білу (меңгерудің ілгері деңгейі), кең ауқымды дағдылану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95" marR="13195" marT="2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227638" y="25288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24268" y="738231"/>
            <a:ext cx="7234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Бейіндік пәндер, мамандық бойынша 2 пән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62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0916" y="223616"/>
            <a:ext cx="1049500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Тестілеу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уақыты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минутты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құрайды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Шекті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балл 50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өзгеріссіз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қалады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ЖОО-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ның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175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мамандығы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комбинацияға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бейінді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шегінде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бөлінді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Бейінді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пәндерді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бітіруші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түсетін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мамандығын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анықтауы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таңдауы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тиіс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725853"/>
              </p:ext>
            </p:extLst>
          </p:nvPr>
        </p:nvGraphicFramePr>
        <p:xfrm>
          <a:off x="1464413" y="1516278"/>
          <a:ext cx="9708009" cy="4742215"/>
        </p:xfrm>
        <a:graphic>
          <a:graphicData uri="http://schemas.openxmlformats.org/drawingml/2006/table">
            <a:tbl>
              <a:tblPr firstRow="1" firstCol="1" bandRow="1"/>
              <a:tblGrid>
                <a:gridCol w="568859"/>
                <a:gridCol w="6328131"/>
                <a:gridCol w="2811019"/>
              </a:tblGrid>
              <a:tr h="320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5" marR="44305" marT="83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Бейінді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пәндер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5" marR="44305" marT="83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Мамандықтар саны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5" marR="44305" marT="83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5" marR="44305" marT="83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+ физика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5" marR="44305" marT="83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5" marR="44305" marT="83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5" marR="44305" marT="83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+ география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5" marR="44305" marT="83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5" marR="44305" marT="83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5" marR="44305" marT="83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Тарих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география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5" marR="44305" marT="83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5" marR="44305" marT="83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5" marR="44305" marT="83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 + химия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5" marR="44305" marT="83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5" marR="44305" marT="83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5" marR="44305" marT="83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 + география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5" marR="44305" marT="83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5" marR="44305" marT="83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5" marR="44305" marT="83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Шет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тілі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тарих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5" marR="44305" marT="83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5" marR="44305" marT="83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2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5" marR="44305" marT="83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Оқыту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тілі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әдебиет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қазақ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орыс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+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тарих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5" marR="44305" marT="83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5" marR="44305" marT="83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5" marR="44305" marT="83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 + шет тілі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5" marR="44305" marT="83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5" marR="44305" marT="83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5" marR="44305" marT="83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 + физика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5" marR="44305" marT="83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5" marR="44305" marT="83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5" marR="44305" marT="83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Тарих + Адам. Қоғам. Құқық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5" marR="44305" marT="83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5" marR="44305" marT="83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5" marR="44305" marT="83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Шығармашылық емтихан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5" marR="44305" marT="83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5" marR="44305" marT="83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9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Барлығы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5" marR="44305" marT="83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5" marR="44305" marT="83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203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3914" y="963996"/>
            <a:ext cx="1046205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 бірыңғай тестілеу 2 кезеңде өтеді.</a:t>
            </a:r>
            <a:endParaRPr lang="ru-RU" sz="4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аттестаттау</a:t>
            </a:r>
            <a:r>
              <a:rPr lang="ru-RU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бітіру</a:t>
            </a:r>
            <a:r>
              <a:rPr lang="ru-RU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емтиханы</a:t>
            </a:r>
            <a:r>
              <a:rPr lang="ru-RU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бірыңғай</a:t>
            </a:r>
            <a:r>
              <a:rPr lang="ru-RU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тестілеу</a:t>
            </a:r>
            <a:r>
              <a:rPr lang="ru-RU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орындарына</a:t>
            </a:r>
            <a:r>
              <a:rPr lang="ru-RU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түсу</a:t>
            </a:r>
            <a:r>
              <a:rPr lang="ru-RU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емтиханы</a:t>
            </a:r>
            <a:r>
              <a:rPr lang="ru-RU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39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1490" y="594319"/>
            <a:ext cx="1045381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11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оқушысын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аттестаттау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бітіруші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емтихан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нысанында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пәннен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 </a:t>
            </a:r>
            <a:r>
              <a:rPr lang="ru-RU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 </a:t>
            </a:r>
            <a:r>
              <a:rPr lang="ru-RU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бастамалары</a:t>
            </a:r>
            <a:r>
              <a:rPr lang="ru-RU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тарихы</a:t>
            </a:r>
            <a:r>
              <a:rPr lang="ru-RU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бейіні</a:t>
            </a:r>
            <a:r>
              <a:rPr lang="ru-RU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</a:t>
            </a:r>
            <a:r>
              <a:rPr lang="ru-RU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гуманитарлық</a:t>
            </a:r>
            <a:r>
              <a:rPr lang="ru-RU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</a:t>
            </a:r>
            <a:r>
              <a:rPr lang="ru-RU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жаратылыстану-математикалық</a:t>
            </a:r>
            <a:r>
              <a:rPr lang="ru-RU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</a:t>
            </a:r>
            <a:r>
              <a:rPr lang="ru-RU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ескеріле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таңдау</a:t>
            </a:r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пәнінен</a:t>
            </a:r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өтеді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емтихандар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тестілеу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</a:t>
            </a:r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өткізіледі</a:t>
            </a:r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12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4356" y="623664"/>
            <a:ext cx="1135997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әдебиетінен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эссе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нысанында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жазбаша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емтихан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Эссеге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астрономиялық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беріледі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Ұсынылған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тақырыптан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тақырыпты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таңдайды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250-300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сөзден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тұратын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эссе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жазуы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Эссе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тақырыбын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таңдағаннан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</a:t>
            </a:r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идеяны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анықтауы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?),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проблеманы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жинақтауы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дәлелдер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жазуы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құралдарын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тілдік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әдістерді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салыстырулар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эпитеттер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метафоралар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риторикалық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кіріспе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ұсыныстар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пайдалануы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эссенің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қорытындысын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қалыптастыруы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7071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1404" y="683392"/>
            <a:ext cx="1075861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Алгебра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бастамалары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пәнінен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жазбаша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емтиханға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астрономиялық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беріледі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емтихан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тапсырмадан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математикалық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фактілерді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түсініктерді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тәсілдерді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меңгеру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деңгейін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анықтауға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шығару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логикалық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тапсырмаларды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шешу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дағдыларын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функционалдық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сауаттылығын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білуге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бағытталған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8420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8498" y="599470"/>
            <a:ext cx="107586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тарихынан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ауызша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емтихан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(билет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илетте</a:t>
            </a:r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сұрақтан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2-ші </a:t>
            </a:r>
            <a:r>
              <a:rPr lang="ru-RU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тарихының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курсының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бөлімдерінен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теориялық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3-ші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тұрғыдағы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(карта,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кескіндер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портреттер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хранологиялық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кестелер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</a:p>
        </p:txBody>
      </p:sp>
    </p:spTree>
    <p:extLst>
      <p:ext uri="{BB962C8B-B14F-4D97-AF65-F5344CB8AC3E}">
        <p14:creationId xmlns:p14="http://schemas.microsoft.com/office/powerpoint/2010/main" val="3428009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3253" y="958846"/>
            <a:ext cx="1070918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азақ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тілінде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оқытатын</a:t>
            </a:r>
            <a:r>
              <a:rPr lang="ru-RU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мектептерде</a:t>
            </a:r>
            <a:r>
              <a:rPr lang="ru-RU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орыс</a:t>
            </a:r>
            <a:r>
              <a:rPr lang="ru-RU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тілінен</a:t>
            </a:r>
            <a:r>
              <a:rPr lang="ru-RU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тестілеу</a:t>
            </a:r>
            <a:r>
              <a:rPr lang="ru-RU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 минут, </a:t>
            </a:r>
            <a:r>
              <a:rPr lang="ru-RU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барлығы</a:t>
            </a:r>
            <a:r>
              <a:rPr lang="ru-RU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ru-RU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сұраққа</a:t>
            </a:r>
            <a:r>
              <a:rPr lang="ru-RU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балл</a:t>
            </a:r>
            <a:r>
              <a:rPr lang="ru-RU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551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0832" y="643746"/>
            <a:ext cx="1070095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пәндердің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тапсырмаларының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саны мен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нысаны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мынадай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Лексикалық-грамматикалық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блок 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20 тест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тапсырмасы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жауабын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таңдау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</a:p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Тыңдалым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блогы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10 тест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тапсырмасы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200-250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Оқылым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блогы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10 тест 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тапсырмасы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(2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200-250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52910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5545" y="577843"/>
            <a:ext cx="106515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Таңдау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пәннен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(физика, химия, биология, география, геометрия, </a:t>
            </a:r>
            <a:r>
              <a:rPr lang="ru-RU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дүниежүзі</a:t>
            </a:r>
            <a:r>
              <a:rPr lang="ru-RU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тарихы</a:t>
            </a:r>
            <a:r>
              <a:rPr lang="ru-RU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</a:t>
            </a:r>
            <a:r>
              <a:rPr lang="ru-RU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шетел</a:t>
            </a:r>
            <a:r>
              <a:rPr lang="ru-RU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ағылшын</a:t>
            </a:r>
            <a:r>
              <a:rPr lang="ru-RU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француз, </a:t>
            </a:r>
            <a:r>
              <a:rPr lang="ru-RU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неміс</a:t>
            </a:r>
            <a:r>
              <a:rPr lang="ru-RU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информатика </a:t>
            </a:r>
            <a:r>
              <a:rPr lang="ru-RU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пәндерінің</a:t>
            </a:r>
            <a:r>
              <a:rPr lang="ru-RU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біреуін</a:t>
            </a:r>
            <a:r>
              <a:rPr lang="ru-RU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таңдайды</a:t>
            </a:r>
            <a:r>
              <a:rPr lang="ru-RU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тестілеу</a:t>
            </a:r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Бұнда</a:t>
            </a:r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барлығы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тест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тапсырмасы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(80 минут, 40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сұраққа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60 балл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беріледі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сұрағы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жауабын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табу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 балл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беріледі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20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сұрағы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жауабын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табу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(40 балл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беріледі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659614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288</TotalTime>
  <Words>817</Words>
  <Application>Microsoft Office PowerPoint</Application>
  <PresentationFormat>Широкоэкранный</PresentationFormat>
  <Paragraphs>101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Натуральные материалы</vt:lpstr>
      <vt:lpstr>2017 жылы білім беру ұйымдарында мектеп бітірушілерді қорытынды аттестаттау және жоғары оқу орындарына түсу үшін Ұлттық бірыңғай тестілеу, талапкерлерді кешенді тестілеу өткізудің жаңа форматтары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жылы білім беру ұйымдарында мектеп бітірушілерді қорытынды аттестаттау және жоғары оқу орындарына түсу үшін Ұлттық</dc:title>
  <dc:creator>ПК</dc:creator>
  <cp:lastModifiedBy>ПК</cp:lastModifiedBy>
  <cp:revision>13</cp:revision>
  <dcterms:created xsi:type="dcterms:W3CDTF">2016-11-17T03:25:00Z</dcterms:created>
  <dcterms:modified xsi:type="dcterms:W3CDTF">2017-02-10T09:18:38Z</dcterms:modified>
</cp:coreProperties>
</file>