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694A4D-1E40-74C2-2E6B-195C3F968A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EE61AF5-AE3B-F1FE-9EDE-D27A17D2A2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C4A6A2-F94D-8DEB-9CE4-86A49BD9B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0B2F5-2698-4EAC-92BE-BDC9FD3C986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C81BB7-B243-019E-A326-A6AEBF7A5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669BE1-7571-8CD4-11DB-808D88DA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454CD-14B1-4450-9F8A-A98F151D1D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037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85FA7C-387C-378F-DA32-13EC8C8BC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B1A00C4-0953-85D9-02DF-78129EB85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4FF5D5-878A-C5F5-43A7-8BD89B8F6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0B2F5-2698-4EAC-92BE-BDC9FD3C986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1BF6EC-99EA-A387-BB83-6F179EF3A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5271C4-4C19-60FD-A3CE-C77BC8C6F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454CD-14B1-4450-9F8A-A98F151D1D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610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645BAB5-A2E6-0BEE-73E3-08AB979506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BB87CA-0BA6-349D-6720-B4C44D9BE5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CA3275-1337-9660-A3D3-B2099780F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0B2F5-2698-4EAC-92BE-BDC9FD3C986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8264D0-DCC5-F692-DDD8-09A1CE34B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CE0979-AAE1-5C52-0B65-601BE655D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454CD-14B1-4450-9F8A-A98F151D1D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507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CE1DF-AED6-E2E6-071C-A377D7615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E3CDF5-0B80-7F0C-E41F-FD8B97E50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139E6B-1C0A-268A-43D9-86D222E88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0B2F5-2698-4EAC-92BE-BDC9FD3C986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31A21-0F84-8369-E35F-AADE677E3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AABCAF-5845-9A91-ECA4-8DD75C277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454CD-14B1-4450-9F8A-A98F151D1D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59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70CB0D-96C0-6C2C-1A07-B1D8A3ED2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195B23-6D0E-BAF4-1A1B-613E09118C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6E2B6D-F07E-6480-48FA-0BFFCAEEE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0B2F5-2698-4EAC-92BE-BDC9FD3C986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F9AAEE-1306-1F2F-4688-75E0ACF0F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9E554E-9C72-A8B6-5CAF-650D25709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454CD-14B1-4450-9F8A-A98F151D1D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931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31A16A-1B8A-8DC6-EE9D-825889E4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6236B1-8B89-7434-2F32-BF39FB910D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C0F7490-0DDD-009C-0509-1C755682C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92B885-533F-42BA-3B3D-820C00868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0B2F5-2698-4EAC-92BE-BDC9FD3C986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B72F9E-CC0A-94D0-B562-A86F88748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9F7979-8747-5E57-3B0F-4433EAA99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454CD-14B1-4450-9F8A-A98F151D1D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527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9F72E6-D465-0536-D3C5-9BF23D1FE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4F521C-EA76-AAB7-C4A5-9604A0BCCD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D4726C-B8BC-68D6-4299-B6BA5F7D4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803DBA9-9218-A2E7-A8C7-4B717C3C4B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A540088-37EE-7FF8-8B27-CE831F29D5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B1CB016-BEBE-D126-DA85-3C28CDA30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0B2F5-2698-4EAC-92BE-BDC9FD3C986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20B1824-D5E8-17E7-B31D-88A1D61C2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9D2FAB-2845-BC12-55A2-76F731231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454CD-14B1-4450-9F8A-A98F151D1D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869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8ADDA0-6330-1D6A-DD99-E16F8F4D0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8C5924-26A4-970C-07A6-B025FD9CC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0B2F5-2698-4EAC-92BE-BDC9FD3C986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EEC444F-BFD9-5D5A-F24F-84B91426D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455508-3236-8603-D722-63AFBDA08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454CD-14B1-4450-9F8A-A98F151D1D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974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16BD891-A936-9A49-9F67-D76B979DE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0B2F5-2698-4EAC-92BE-BDC9FD3C986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370868A-DE99-3C13-6471-2DF792841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023A087-30D9-22DA-BCA9-29D37AB3A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454CD-14B1-4450-9F8A-A98F151D1D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305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47DFA-4E86-635D-B899-C4B35430A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2F2107-4688-9FF5-3334-4AF886C2D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55D2C63-A5FC-3ABC-489C-27D9A2A39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086AE0-5610-0D8D-3919-8C53EF225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0B2F5-2698-4EAC-92BE-BDC9FD3C986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78F07E-4193-ABEE-A938-279F89F29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49863C-B02E-D73C-8E26-B244C5FAC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454CD-14B1-4450-9F8A-A98F151D1D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842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C3B481-E3DB-EA87-90EB-6C3A3A75A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9D4A880-FA16-E0F7-F4D1-01E6EC66B9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443AD24-F9DE-672C-2097-7399C9111D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091A6DC-C5E6-B47B-B4A4-205D598FA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0B2F5-2698-4EAC-92BE-BDC9FD3C986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1B7894-3A44-D2FA-5B69-144E1B882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EA2DDF-42CF-8E08-1E4D-B29D85F1D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454CD-14B1-4450-9F8A-A98F151D1D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312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C406AE-0D35-962A-0E46-4326DE2B7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B828AC-E3BB-5440-ABF4-A5DBCFF84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9F43A6-02B1-024A-64E4-5C487259A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0B2F5-2698-4EAC-92BE-BDC9FD3C986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291386-24FE-8A31-A865-642ACFAB27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CFDEB8-E0E3-46CC-AB14-1A2624B12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454CD-14B1-4450-9F8A-A98F151D1D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98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B24F7-8618-DA1A-1C73-2DA905879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0147" y="331991"/>
            <a:ext cx="9144000" cy="631792"/>
          </a:xfrm>
        </p:spPr>
        <p:txBody>
          <a:bodyPr>
            <a:normAutofit fontScale="90000"/>
          </a:bodyPr>
          <a:lstStyle/>
          <a:p>
            <a:pPr marL="457200" indent="90170">
              <a:lnSpc>
                <a:spcPct val="107000"/>
              </a:lnSpc>
            </a:pPr>
            <a:r>
              <a:rPr lang="kk-KZ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М.Ғабдуллин атындағы № 3 көпсалалы гимназиясы</a:t>
            </a:r>
            <a:b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kk-KZ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2022 -2023 оқу жылы</a:t>
            </a:r>
            <a:b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kk-KZ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Lesson Study тәжірибесін өткізу кезеңдері және сараптамасы.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444717-A9EB-F534-47A8-5A75762A4C55}"/>
              </a:ext>
            </a:extLst>
          </p:cNvPr>
          <p:cNvSpPr txBox="1"/>
          <p:nvPr/>
        </p:nvSpPr>
        <p:spPr>
          <a:xfrm>
            <a:off x="1101837" y="973626"/>
            <a:ext cx="10685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/>
            <a:r>
              <a:rPr lang="kk-KZ" sz="1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9Б сыныпта 24 оқушы.</a:t>
            </a:r>
            <a:r>
              <a:rPr lang="kk-KZ" sz="180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15 ұл </a:t>
            </a:r>
            <a:r>
              <a:rPr lang="kk-KZ" sz="1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бала,9 қыз бала.Сыныпта озат оқушы жоқ.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EA22E5-579F-425F-36CC-AF96417CCD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57" t="10875" r="39388" b="14978"/>
          <a:stretch/>
        </p:blipFill>
        <p:spPr bwMode="auto">
          <a:xfrm>
            <a:off x="399473" y="1439172"/>
            <a:ext cx="1321790" cy="23603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Изображение выглядит как текст, снимок экрана, внутренний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4E2B306B-1999-787B-DBDF-7F71CFD288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396" t="11617" r="40639" b="23381"/>
          <a:stretch/>
        </p:blipFill>
        <p:spPr bwMode="auto">
          <a:xfrm>
            <a:off x="3861023" y="4101252"/>
            <a:ext cx="1918558" cy="25050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1AF4B4-4CF8-1278-1E1E-17D6F803A4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57" t="18042" r="39528" b="29066"/>
          <a:stretch/>
        </p:blipFill>
        <p:spPr bwMode="auto">
          <a:xfrm>
            <a:off x="5910332" y="3799511"/>
            <a:ext cx="1590675" cy="22995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Изображение выглядит как текст, снимок экрана, прибор&#10;&#10;Автоматически созданное описание">
            <a:extLst>
              <a:ext uri="{FF2B5EF4-FFF2-40B4-BE49-F238E27FC236}">
                <a16:creationId xmlns:a16="http://schemas.microsoft.com/office/drawing/2014/main" id="{66188245-DEA5-C75E-C258-97A5477DE5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701" t="15571" r="40222" b="21899"/>
          <a:stretch/>
        </p:blipFill>
        <p:spPr bwMode="auto">
          <a:xfrm>
            <a:off x="4189766" y="1613319"/>
            <a:ext cx="1581150" cy="2409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045A2E1-3427-4B25-73FB-29A642FA4F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701" t="20019" r="40639" b="37964"/>
          <a:stretch/>
        </p:blipFill>
        <p:spPr bwMode="auto">
          <a:xfrm>
            <a:off x="1956072" y="1597425"/>
            <a:ext cx="1908611" cy="19901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7858B5-FDC9-C1FF-45EE-5C2792D70E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439" t="41253" r="32270" b="23265"/>
          <a:stretch/>
        </p:blipFill>
        <p:spPr>
          <a:xfrm>
            <a:off x="5770916" y="1486297"/>
            <a:ext cx="3240459" cy="194270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1E702A7-4DAC-0752-C73E-A01A2024D8F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270" t="21583" r="40181" b="36751"/>
          <a:stretch/>
        </p:blipFill>
        <p:spPr>
          <a:xfrm>
            <a:off x="1946320" y="3799511"/>
            <a:ext cx="1914703" cy="199014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849EF2D-4507-DADC-B28E-6F879A509C3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215" t="25231" r="47506" b="30340"/>
          <a:stretch/>
        </p:blipFill>
        <p:spPr>
          <a:xfrm>
            <a:off x="507762" y="3895725"/>
            <a:ext cx="1631835" cy="25050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5FBA85E-FD1A-2DAB-1CB6-4CFC5EB72A60}"/>
              </a:ext>
            </a:extLst>
          </p:cNvPr>
          <p:cNvSpPr txBox="1"/>
          <p:nvPr/>
        </p:nvSpPr>
        <p:spPr>
          <a:xfrm>
            <a:off x="9011375" y="828489"/>
            <a:ext cx="28751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</a:t>
            </a:r>
            <a:r>
              <a:rPr lang="kk-K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ақсаты </a:t>
            </a:r>
            <a:r>
              <a:rPr lang="kk-KZ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kk-KZ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Оқушылардың таным белсенділігін, қызығушылығын оята отырып, білім сапасын көтеру.</a:t>
            </a:r>
            <a:endParaRPr lang="ru-RU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187DD1C-54D6-1869-2150-ACBC1C67A55A}"/>
              </a:ext>
            </a:extLst>
          </p:cNvPr>
          <p:cNvSpPr txBox="1"/>
          <p:nvPr/>
        </p:nvSpPr>
        <p:spPr>
          <a:xfrm>
            <a:off x="6631733" y="3526393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Кіріс бақылауы бойынша</a:t>
            </a:r>
            <a:r>
              <a:rPr lang="kk-KZ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білім көрсеткіші:</a:t>
            </a:r>
            <a:endParaRPr lang="ru-RU" sz="1800" b="1" dirty="0">
              <a:solidFill>
                <a:srgbClr val="FF0000"/>
              </a:solidFill>
            </a:endParaRPr>
          </a:p>
        </p:txBody>
      </p:sp>
      <p:graphicFrame>
        <p:nvGraphicFramePr>
          <p:cNvPr id="31" name="Таблица 17">
            <a:extLst>
              <a:ext uri="{FF2B5EF4-FFF2-40B4-BE49-F238E27FC236}">
                <a16:creationId xmlns:a16="http://schemas.microsoft.com/office/drawing/2014/main" id="{A4B68B1C-DA83-CD75-C6A4-4F618B3ED2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103594"/>
              </p:ext>
            </p:extLst>
          </p:nvPr>
        </p:nvGraphicFramePr>
        <p:xfrm>
          <a:off x="7738105" y="4023144"/>
          <a:ext cx="4049616" cy="25524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0027">
                  <a:extLst>
                    <a:ext uri="{9D8B030D-6E8A-4147-A177-3AD203B41FA5}">
                      <a16:colId xmlns:a16="http://schemas.microsoft.com/office/drawing/2014/main" val="14395293"/>
                    </a:ext>
                  </a:extLst>
                </a:gridCol>
                <a:gridCol w="874781">
                  <a:extLst>
                    <a:ext uri="{9D8B030D-6E8A-4147-A177-3AD203B41FA5}">
                      <a16:colId xmlns:a16="http://schemas.microsoft.com/office/drawing/2014/main" val="1635386341"/>
                    </a:ext>
                  </a:extLst>
                </a:gridCol>
                <a:gridCol w="1012404">
                  <a:extLst>
                    <a:ext uri="{9D8B030D-6E8A-4147-A177-3AD203B41FA5}">
                      <a16:colId xmlns:a16="http://schemas.microsoft.com/office/drawing/2014/main" val="1720033224"/>
                    </a:ext>
                  </a:extLst>
                </a:gridCol>
                <a:gridCol w="1012404">
                  <a:extLst>
                    <a:ext uri="{9D8B030D-6E8A-4147-A177-3AD203B41FA5}">
                      <a16:colId xmlns:a16="http://schemas.microsoft.com/office/drawing/2014/main" val="4180842151"/>
                    </a:ext>
                  </a:extLst>
                </a:gridCol>
              </a:tblGrid>
              <a:tr h="466991">
                <a:tc>
                  <a:txBody>
                    <a:bodyPr/>
                    <a:lstStyle/>
                    <a:p>
                      <a:pPr algn="ctr"/>
                      <a:r>
                        <a:rPr lang="kk-KZ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пән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Қазақ тілі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алгебра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1052381"/>
                  </a:ext>
                </a:extLst>
              </a:tr>
              <a:tr h="464746"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КБ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60,3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3061279"/>
                  </a:ext>
                </a:extLst>
              </a:tr>
              <a:tr h="46474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kk-KZ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0999371"/>
                  </a:ext>
                </a:extLst>
              </a:tr>
              <a:tr h="464746"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2т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4667895"/>
                  </a:ext>
                </a:extLst>
              </a:tr>
              <a:tr h="464746"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Айырма</a:t>
                      </a:r>
                    </a:p>
                    <a:p>
                      <a:pPr algn="ctr"/>
                      <a:r>
                        <a:rPr lang="kk-KZ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шылығы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630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2747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1DF8BB-2A19-377C-FB4E-82EEC34AC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958"/>
            <a:ext cx="10515600" cy="1143332"/>
          </a:xfrm>
        </p:spPr>
        <p:txBody>
          <a:bodyPr>
            <a:normAutofit/>
          </a:bodyPr>
          <a:lstStyle/>
          <a:p>
            <a:r>
              <a:rPr lang="kk-KZ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Lesson Study . Мақсаты: </a:t>
            </a:r>
            <a:r>
              <a:rPr lang="kk-KZ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Сабақтағы оқушылардың қажеттілігін анықтай отыра, оқушылардың ой өрісін, сабаққа деген қызығушылығын оятатын әдіс –тәсілдерді жинақтау.</a:t>
            </a:r>
            <a:br>
              <a:rPr lang="kk-KZ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kk-KZ" sz="180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8Г сыныпта 18 оқушы.</a:t>
            </a:r>
            <a:r>
              <a:rPr lang="kk-KZ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11 ұл </a:t>
            </a:r>
            <a:r>
              <a:rPr lang="kk-K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бала,7 қыз бала.Сыныпта озат 1оқушы . </a:t>
            </a:r>
            <a:endParaRPr lang="ru-RU" dirty="0"/>
          </a:p>
        </p:txBody>
      </p:sp>
      <p:pic>
        <p:nvPicPr>
          <p:cNvPr id="5" name="Объект 4" descr="Изображение выглядит как текст, внутренний, компьютер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6B0EB28A-44B9-D0BE-6254-73425C5170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127" t="21380" r="26243" b="20753"/>
          <a:stretch/>
        </p:blipFill>
        <p:spPr bwMode="auto">
          <a:xfrm>
            <a:off x="4511018" y="1530111"/>
            <a:ext cx="2427336" cy="1943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Изображение выглядит как текст, внутренний, человек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146B0CD2-C342-33AB-9ECD-5FE6DEE366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29" t="16533" r="29129" b="25314"/>
          <a:stretch/>
        </p:blipFill>
        <p:spPr bwMode="auto">
          <a:xfrm>
            <a:off x="7116425" y="1427846"/>
            <a:ext cx="2847975" cy="1943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108577-218C-A9A8-DF16-71B4846856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32" t="25657" r="35382" b="28163"/>
          <a:stretch/>
        </p:blipFill>
        <p:spPr bwMode="auto">
          <a:xfrm>
            <a:off x="10142472" y="1314297"/>
            <a:ext cx="1828800" cy="1543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Изображение выглядит как текст, внутренний, компьютер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1DE5F17D-FE74-F93B-AE16-4CE5DC0422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334" t="11973" r="24639" b="16476"/>
          <a:stretch/>
        </p:blipFill>
        <p:spPr bwMode="auto">
          <a:xfrm>
            <a:off x="4665960" y="3661996"/>
            <a:ext cx="2450465" cy="19716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Изображение выглядит как текст, снимок экрана, внутренний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6C927751-083A-8272-D63B-158E77F0E7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646" t="22235" r="24639" b="34721"/>
          <a:stretch/>
        </p:blipFill>
        <p:spPr bwMode="auto">
          <a:xfrm>
            <a:off x="7371237" y="3614448"/>
            <a:ext cx="2363944" cy="16320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Изображение выглядит как текст, внутренний, ноутбук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34EC943D-20A6-C47A-AD69-F0DE04770AF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929" t="10547" r="24639" b="19043"/>
          <a:stretch/>
        </p:blipFill>
        <p:spPr bwMode="auto">
          <a:xfrm>
            <a:off x="9810428" y="3487055"/>
            <a:ext cx="2160844" cy="16320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C5B12A5-B0F7-454E-4C93-960DD8BC94A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785" t="47211" r="54005" b="22585"/>
          <a:stretch/>
        </p:blipFill>
        <p:spPr>
          <a:xfrm>
            <a:off x="597094" y="1294290"/>
            <a:ext cx="3578491" cy="1777237"/>
          </a:xfrm>
          <a:prstGeom prst="rect">
            <a:avLst/>
          </a:prstGeom>
        </p:spPr>
      </p:pic>
      <p:graphicFrame>
        <p:nvGraphicFramePr>
          <p:cNvPr id="17" name="Таблица 17">
            <a:extLst>
              <a:ext uri="{FF2B5EF4-FFF2-40B4-BE49-F238E27FC236}">
                <a16:creationId xmlns:a16="http://schemas.microsoft.com/office/drawing/2014/main" id="{B4327972-9BBE-7DCC-0430-884E18BD13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592801"/>
              </p:ext>
            </p:extLst>
          </p:nvPr>
        </p:nvGraphicFramePr>
        <p:xfrm>
          <a:off x="361531" y="3985331"/>
          <a:ext cx="4049616" cy="2267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0027">
                  <a:extLst>
                    <a:ext uri="{9D8B030D-6E8A-4147-A177-3AD203B41FA5}">
                      <a16:colId xmlns:a16="http://schemas.microsoft.com/office/drawing/2014/main" val="14395293"/>
                    </a:ext>
                  </a:extLst>
                </a:gridCol>
                <a:gridCol w="874781">
                  <a:extLst>
                    <a:ext uri="{9D8B030D-6E8A-4147-A177-3AD203B41FA5}">
                      <a16:colId xmlns:a16="http://schemas.microsoft.com/office/drawing/2014/main" val="1635386341"/>
                    </a:ext>
                  </a:extLst>
                </a:gridCol>
                <a:gridCol w="1012404">
                  <a:extLst>
                    <a:ext uri="{9D8B030D-6E8A-4147-A177-3AD203B41FA5}">
                      <a16:colId xmlns:a16="http://schemas.microsoft.com/office/drawing/2014/main" val="1720033224"/>
                    </a:ext>
                  </a:extLst>
                </a:gridCol>
                <a:gridCol w="1012404">
                  <a:extLst>
                    <a:ext uri="{9D8B030D-6E8A-4147-A177-3AD203B41FA5}">
                      <a16:colId xmlns:a16="http://schemas.microsoft.com/office/drawing/2014/main" val="4180842151"/>
                    </a:ext>
                  </a:extLst>
                </a:gridCol>
              </a:tblGrid>
              <a:tr h="452057">
                <a:tc>
                  <a:txBody>
                    <a:bodyPr/>
                    <a:lstStyle/>
                    <a:p>
                      <a:pPr algn="ctr"/>
                      <a:r>
                        <a:rPr lang="kk-KZ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Пән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Қазақ тілі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алгебра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1052381"/>
                  </a:ext>
                </a:extLst>
              </a:tr>
              <a:tr h="369766"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КБ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55,6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45,6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1969405"/>
                  </a:ext>
                </a:extLst>
              </a:tr>
              <a:tr h="369766"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1т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9847359"/>
                  </a:ext>
                </a:extLst>
              </a:tr>
              <a:tr h="369766"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2т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094252"/>
                  </a:ext>
                </a:extLst>
              </a:tr>
              <a:tr h="525457"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Айырма</a:t>
                      </a:r>
                    </a:p>
                    <a:p>
                      <a:pPr algn="ctr"/>
                      <a:r>
                        <a:rPr lang="kk-KZ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шылығы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+5/+22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44/+26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676392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3414AA06-2C2D-C15B-2FDF-E5AAB9B5BF2E}"/>
              </a:ext>
            </a:extLst>
          </p:cNvPr>
          <p:cNvSpPr txBox="1"/>
          <p:nvPr/>
        </p:nvSpPr>
        <p:spPr>
          <a:xfrm>
            <a:off x="5073520" y="5748808"/>
            <a:ext cx="6897751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7945" indent="90170"/>
            <a:r>
              <a:rPr lang="kk-KZ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Ұсыныс: </a:t>
            </a:r>
            <a:r>
              <a:rPr lang="kk-KZ" sz="1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kk-K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ән мұғалімдері сабақтарында оқушылардың деңгейлеріне байланысты әр - түрлі әдіс -тәсілдерді өзгерте отырып, оқушылардың білімге деген қызығушылығын ары қарай дамыту.</a:t>
            </a:r>
            <a:endParaRPr lang="ru-RU" sz="16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br>
              <a:rPr lang="kk-KZ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76DB13-F7E9-965B-23C6-66B988861958}"/>
              </a:ext>
            </a:extLst>
          </p:cNvPr>
          <p:cNvSpPr txBox="1"/>
          <p:nvPr/>
        </p:nvSpPr>
        <p:spPr>
          <a:xfrm>
            <a:off x="-662438" y="3470474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Кіріс бақылауы бойынша</a:t>
            </a:r>
            <a:r>
              <a:rPr lang="kk-KZ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білім көрсеткіші:</a:t>
            </a:r>
            <a:endParaRPr lang="ru-RU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3587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187</Words>
  <Application>Microsoft Office PowerPoint</Application>
  <PresentationFormat>Широкоэкранный</PresentationFormat>
  <Paragraphs>50</Paragraphs>
  <Slides>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Тема Office</vt:lpstr>
      <vt:lpstr>М.Ғабдуллин атындағы № 3 көпсалалы гимназиясы 2022 -2023 оқу жылы Lesson Study тәжірибесін өткізу кезеңдері және сараптамасы.</vt:lpstr>
      <vt:lpstr>Lesson Study . Мақсаты: Сабақтағы оқушылардың қажеттілігін анықтай отыра, оқушылардың ой өрісін, сабаққа деген қызығушылығын оятатын әдіс –тәсілдерді жинақтау.  8Г сыныпта 18 оқушы.11 ұл бала,7 қыз бала.Сыныпта озат 1оқушы 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М.Ғабдуллин атындағы № 3 көпсалалы гимназиясы 2022 -2023 оқу жылы Lesson Study тәжірибесін өткізу кезеңдері және сараптамасы.</dc:title>
  <dc:creator>kokshetau-111</dc:creator>
  <cp:lastModifiedBy>kokshetau-111</cp:lastModifiedBy>
  <cp:revision>9</cp:revision>
  <dcterms:created xsi:type="dcterms:W3CDTF">2022-12-21T09:58:41Z</dcterms:created>
  <dcterms:modified xsi:type="dcterms:W3CDTF">2023-03-15T04:54:47Z</dcterms:modified>
</cp:coreProperties>
</file>