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9" r:id="rId4"/>
    <p:sldId id="273" r:id="rId5"/>
    <p:sldId id="275" r:id="rId6"/>
    <p:sldId id="277" r:id="rId7"/>
    <p:sldId id="279" r:id="rId8"/>
    <p:sldId id="281" r:id="rId9"/>
    <p:sldId id="283" r:id="rId10"/>
    <p:sldId id="294" r:id="rId11"/>
    <p:sldId id="287" r:id="rId12"/>
    <p:sldId id="291" r:id="rId13"/>
    <p:sldId id="276" r:id="rId14"/>
  </p:sldIdLst>
  <p:sldSz cx="12192000" cy="6858000"/>
  <p:notesSz cx="6735763" cy="9866313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1666786149018"/>
          <c:y val="0.13282817463634841"/>
          <c:w val="0.89074883081924083"/>
          <c:h val="0.67085562614947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FD-43C2-840D-83F7BBEFDE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  <c:pt idx="1">
                  <c:v>11</c:v>
                </c:pt>
                <c:pt idx="2">
                  <c:v>18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FD-43C2-840D-83F7BBEFDE9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FD-43C2-840D-83F7BBEFDE90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FD-43C2-840D-83F7BBEFDE90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FD-43C2-840D-83F7BBEFDE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74</c:v>
                </c:pt>
                <c:pt idx="1">
                  <c:v>61</c:v>
                </c:pt>
                <c:pt idx="2">
                  <c:v>77.8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FD-43C2-840D-83F7BBEFDE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3391392"/>
        <c:axId val="1843404832"/>
      </c:barChart>
      <c:catAx>
        <c:axId val="184339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404832"/>
        <c:crosses val="autoZero"/>
        <c:auto val="1"/>
        <c:lblAlgn val="ctr"/>
        <c:lblOffset val="100"/>
        <c:noMultiLvlLbl val="0"/>
      </c:catAx>
      <c:valAx>
        <c:axId val="184340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39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1666786149018"/>
          <c:y val="0.13282817463634841"/>
          <c:w val="0.89074883081924083"/>
          <c:h val="0.67085562614947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C6-4112-922D-D5A95632EC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15</c:v>
                </c:pt>
                <c:pt idx="1">
                  <c:v>11</c:v>
                </c:pt>
                <c:pt idx="2">
                  <c:v>14</c:v>
                </c:pt>
                <c:pt idx="3">
                  <c:v>11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C6-4112-922D-D5A95632EC5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C6-4112-922D-D5A95632EC57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C6-4112-922D-D5A95632EC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79.7</c:v>
                </c:pt>
                <c:pt idx="1">
                  <c:v>72.2</c:v>
                </c:pt>
                <c:pt idx="2">
                  <c:v>77.2</c:v>
                </c:pt>
                <c:pt idx="3">
                  <c:v>57.7</c:v>
                </c:pt>
                <c:pt idx="4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C6-4112-922D-D5A95632E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3391392"/>
        <c:axId val="1843404832"/>
      </c:barChart>
      <c:catAx>
        <c:axId val="184339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404832"/>
        <c:crosses val="autoZero"/>
        <c:auto val="1"/>
        <c:lblAlgn val="ctr"/>
        <c:lblOffset val="100"/>
        <c:noMultiLvlLbl val="0"/>
      </c:catAx>
      <c:valAx>
        <c:axId val="184340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39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2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</c:v>
                </c:pt>
                <c:pt idx="1">
                  <c:v>9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B-4797-AA21-11999D508B42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B-4797-AA21-11999D508B42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C07-4CCE-AF77-A35B796F1E4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1B-4797-AA21-11999D508B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55</c:v>
                </c:pt>
                <c:pt idx="1">
                  <c:v>47.3</c:v>
                </c:pt>
                <c:pt idx="2">
                  <c:v>65.3</c:v>
                </c:pt>
                <c:pt idx="3">
                  <c:v>52.3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2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13</c:v>
                </c:pt>
                <c:pt idx="1">
                  <c:v>13</c:v>
                </c:pt>
                <c:pt idx="2">
                  <c:v>17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9-4E70-BCB3-B5C5B69B9F1F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EA92-4C9C-87C8-876ACFE5736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63.64</c:v>
                </c:pt>
                <c:pt idx="1">
                  <c:v>72</c:v>
                </c:pt>
                <c:pt idx="2">
                  <c:v>73.08</c:v>
                </c:pt>
                <c:pt idx="3">
                  <c:v>66.599999999999994</c:v>
                </c:pt>
                <c:pt idx="4">
                  <c:v>70.58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FDFC-4999-9DF4-49714A6D6158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F9C-4BAF-9FF8-BD2BF81051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47.8</c:v>
                </c:pt>
                <c:pt idx="1">
                  <c:v>56.5</c:v>
                </c:pt>
                <c:pt idx="2">
                  <c:v>52</c:v>
                </c:pt>
                <c:pt idx="3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89-4992-9084-16CA272864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10</c:v>
                </c:pt>
                <c:pt idx="2">
                  <c:v>7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89-4992-9084-16CA272864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CAD-40DF-802F-7B43ED81E9D1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AD-40DF-802F-7B43ED81E9D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CAD-40DF-802F-7B43ED81E9D1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AD-40DF-802F-7B43ED81E9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47</c:v>
                </c:pt>
                <c:pt idx="1">
                  <c:v>54.4</c:v>
                </c:pt>
                <c:pt idx="2">
                  <c:v>53.3</c:v>
                </c:pt>
                <c:pt idx="3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89-4992-9084-16CA27286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0-4E43-A108-053F2AD24FB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  <c:pt idx="1">
                  <c:v>5</c:v>
                </c:pt>
                <c:pt idx="2">
                  <c:v>12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80-4E43-A108-053F2AD24FB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7048-42DC-8ADB-66AC57BCAF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79</c:v>
                </c:pt>
                <c:pt idx="1">
                  <c:v>33.299999999999997</c:v>
                </c:pt>
                <c:pt idx="2">
                  <c:v>75</c:v>
                </c:pt>
                <c:pt idx="3">
                  <c:v>85.19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80-4E43-A108-053F2AD24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</c:v>
                </c:pt>
                <c:pt idx="1">
                  <c:v>29</c:v>
                </c:pt>
                <c:pt idx="2">
                  <c:v>10</c:v>
                </c:pt>
                <c:pt idx="3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81-48C1-9843-A6D2B229D4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124</c:v>
                </c:pt>
                <c:pt idx="1">
                  <c:v>192</c:v>
                </c:pt>
                <c:pt idx="2">
                  <c:v>81</c:v>
                </c:pt>
                <c:pt idx="3">
                  <c:v>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81-48C1-9843-A6D2B229D4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A81-48C1-9843-A6D2B229D4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65</c:v>
                </c:pt>
                <c:pt idx="1">
                  <c:v>59</c:v>
                </c:pt>
                <c:pt idx="2">
                  <c:v>47</c:v>
                </c:pt>
                <c:pt idx="3">
                  <c:v>59.1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81-48C1-9843-A6D2B229D4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FD76F-A9CE-6A22-5546-16AEC8C37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9E4576-B73B-3B12-CA07-85D049E68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82D3-ECF1-6528-3E62-9B2991B8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46F894-D21D-E459-101A-39933B45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B0F170-95CB-5B3A-A8F8-47CB7B2B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1277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84867-7335-E361-852C-6F7E141D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6B2AC8-3F66-A58E-FC0A-1E2A594FA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B80BEB-A27B-5112-730B-3084B826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292A9A-E91B-1690-C8BE-8488DB5FA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373247-E64B-8D82-2634-88B410AB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5185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A7CBA9A-4A1B-2F2A-BC10-CFC21D8C3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DD4600-2BED-BA81-3DB0-4BA3AB606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96E0A3-A7E8-A0E5-E223-6F925CA5E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9141F2-67BD-1965-9B6E-5214B8B47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61301E-005F-A39A-845C-0C271A055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793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CA6C0-22F1-DE07-6C97-212E5571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44B9C4-BEE5-2B36-57B0-C6F2CDD1B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41EFF3-3392-376D-8BD2-FBE15445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2C5D46-3972-6A72-CFB4-E5FF1258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34B648-8C4D-62E5-A463-C0921B1F6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691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3195D-ED90-020B-3C04-2A7B1E5E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DDF841-E4EC-5600-3494-CCFAA7561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7507C7-4E72-05FB-DB15-EBA0A34D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3689CB-AEE2-AC7F-23BC-E9161024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985BF8-283A-B69D-28A0-3D935FB1F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347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69A3D-CA4A-2B23-8F6B-D16E3E18F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6247AD-7BB6-38B1-09BA-8DA1D6B6D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917179-F836-0ED8-F163-D91DA25BF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27DCB1-D7A1-170B-F325-F5A45B50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39AA15-E399-FBEC-7369-C61A10228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557D6E-955B-339B-A1DE-16645838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1219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34E78D-C87F-1A27-91E1-C655C7267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90C4E4-1EB3-5812-AF64-8FF692D53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0A77E3-9A0B-C2DB-36CF-542EF9379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C3D0FCC-211C-9278-2FFE-2654B8B9E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2F1689-75F9-866B-368A-7D2C9F6C24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4E3B6FE-630B-9F72-B46B-EE523E2E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500B8C2-FBF0-9249-6922-0F0F3AEE6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EC8C54A-7D79-B567-95B9-C2FDC5500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4458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4BB67-4A30-5912-0EBD-6F7E11521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3EAB94-BA8D-B773-D311-2992E3690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13ABAA-1E46-F7F3-43F9-95E9A85C7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222A33-AEFC-2A95-F7FE-D9C78A76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6711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19EA35-C6CF-D9E7-3494-7F5CF4FFC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910BCE-7AA4-EE2D-2757-BEF02E495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FE45B6-F2B2-AEB7-A9AC-DE5CCC01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345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C35DA-494B-38AC-0AD4-75C55277B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E14B81-DAE5-FA4A-B4E4-897D2E581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FA43D5-B7B7-206B-912C-F53C12537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E954C-1255-7778-E155-C90816B7E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3EEADC-7FA2-4082-E706-BC2BB6813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9DD3BF-A479-72A5-813A-14606AE8C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065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83350-7A16-7D27-C39F-7406101A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94CE51A-EBEA-A11F-B146-3D0562A86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075D23-6CE0-D521-7BCD-93C29FF9E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D9AA77-D039-FC0D-8CA5-F75A8FD8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16591D-97D1-BF5F-5C89-794B3F34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0890BC-DDAF-C1F1-55D5-D08A8D50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917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9F193-142F-675F-0050-7F963A482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0F0CD3-CF30-2F5F-B381-0D3211319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6F16F7-2FB9-4503-E3C8-01F5103E9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2D0DE-3087-4122-9F7B-597F12D2799B}" type="datetimeFigureOut">
              <a:rPr lang="ru-KZ" smtClean="0"/>
              <a:t>13.11.2025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DCC4E5-DFC5-6FCB-DBC6-2A99262C4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2D1AF-9109-1817-9660-D08AAF23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7397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F5B6E-F01D-87A6-A260-FB6F2AF3F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8367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– 2026 оқу жылы</a:t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 тоқсан  бойынша </a:t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52234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2C3A0C-9C89-23EB-6247-D5E1D20E0C08}"/>
              </a:ext>
            </a:extLst>
          </p:cNvPr>
          <p:cNvSpPr txBox="1"/>
          <p:nvPr/>
        </p:nvSpPr>
        <p:spPr>
          <a:xfrm>
            <a:off x="1334529" y="655358"/>
            <a:ext cx="6096000" cy="3953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«Алтын белгі» үміткерлері.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в – сынып.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Ибрагим Әділ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Жұмай Назым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Қайыргелді Дана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Қуанышбек Гаухар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«Үздік аттестат» үміткерлері.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07000"/>
              </a:lnSpc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в – сынып.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Сатыбалдина Малика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11а – сынып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Ғалыбек Нұрай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8941E37-6AE4-C0A0-3D4A-FEAE4A49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2501"/>
              </p:ext>
            </p:extLst>
          </p:nvPr>
        </p:nvGraphicFramePr>
        <p:xfrm>
          <a:off x="6250703" y="1549512"/>
          <a:ext cx="4330065" cy="3878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365">
                  <a:extLst>
                    <a:ext uri="{9D8B030D-6E8A-4147-A177-3AD203B41FA5}">
                      <a16:colId xmlns:a16="http://schemas.microsoft.com/office/drawing/2014/main" val="4136334615"/>
                    </a:ext>
                  </a:extLst>
                </a:gridCol>
                <a:gridCol w="2496820">
                  <a:extLst>
                    <a:ext uri="{9D8B030D-6E8A-4147-A177-3AD203B41FA5}">
                      <a16:colId xmlns:a16="http://schemas.microsoft.com/office/drawing/2014/main" val="3596102530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25959997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Оқушының аты - жөні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2460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Қайыргелді Жанель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1958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Кайдарова Дильназ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151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Муратова Жансая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8315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Сағынтай Асура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172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Дауренбек Адина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8017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Кебек Диляра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8649616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292AF3F1-F6E5-1124-EE41-D2326F347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556" y="811877"/>
            <a:ext cx="34623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4100" algn="l"/>
              </a:tabLst>
            </a:pPr>
            <a:r>
              <a:rPr kumimoji="0" lang="kk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«Үздік аттестатқа» үміткер:</a:t>
            </a:r>
            <a:endParaRPr kumimoji="0" lang="kk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55497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2A14F-47C6-F9CC-7EBC-0111D4CFE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467916-EBF9-1DC4-47DA-9A1F1AD6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 гимназия бойынша білім сапасы 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F258C05-8250-1458-7573-A361EF697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98618"/>
              </p:ext>
            </p:extLst>
          </p:nvPr>
        </p:nvGraphicFramePr>
        <p:xfrm>
          <a:off x="371749" y="3554375"/>
          <a:ext cx="10982051" cy="2437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0518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24191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867675">
                  <a:extLst>
                    <a:ext uri="{9D8B030D-6E8A-4147-A177-3AD203B41FA5}">
                      <a16:colId xmlns:a16="http://schemas.microsoft.com/office/drawing/2014/main" val="1335013993"/>
                    </a:ext>
                  </a:extLst>
                </a:gridCol>
                <a:gridCol w="867675">
                  <a:extLst>
                    <a:ext uri="{9D8B030D-6E8A-4147-A177-3AD203B41FA5}">
                      <a16:colId xmlns:a16="http://schemas.microsoft.com/office/drawing/2014/main" val="4049038807"/>
                    </a:ext>
                  </a:extLst>
                </a:gridCol>
                <a:gridCol w="1113918">
                  <a:extLst>
                    <a:ext uri="{9D8B030D-6E8A-4147-A177-3AD203B41FA5}">
                      <a16:colId xmlns:a16="http://schemas.microsoft.com/office/drawing/2014/main" val="2323103756"/>
                    </a:ext>
                  </a:extLst>
                </a:gridCol>
                <a:gridCol w="848297">
                  <a:extLst>
                    <a:ext uri="{9D8B030D-6E8A-4147-A177-3AD203B41FA5}">
                      <a16:colId xmlns:a16="http://schemas.microsoft.com/office/drawing/2014/main" val="593221278"/>
                    </a:ext>
                  </a:extLst>
                </a:gridCol>
                <a:gridCol w="848297">
                  <a:extLst>
                    <a:ext uri="{9D8B030D-6E8A-4147-A177-3AD203B41FA5}">
                      <a16:colId xmlns:a16="http://schemas.microsoft.com/office/drawing/2014/main" val="4162127490"/>
                    </a:ext>
                  </a:extLst>
                </a:gridCol>
                <a:gridCol w="1145071">
                  <a:extLst>
                    <a:ext uri="{9D8B030D-6E8A-4147-A177-3AD203B41FA5}">
                      <a16:colId xmlns:a16="http://schemas.microsoft.com/office/drawing/2014/main" val="2640882225"/>
                    </a:ext>
                  </a:extLst>
                </a:gridCol>
                <a:gridCol w="995274">
                  <a:extLst>
                    <a:ext uri="{9D8B030D-6E8A-4147-A177-3AD203B41FA5}">
                      <a16:colId xmlns:a16="http://schemas.microsoft.com/office/drawing/2014/main" val="2884631983"/>
                    </a:ext>
                  </a:extLst>
                </a:gridCol>
                <a:gridCol w="833649">
                  <a:extLst>
                    <a:ext uri="{9D8B030D-6E8A-4147-A177-3AD203B41FA5}">
                      <a16:colId xmlns:a16="http://schemas.microsoft.com/office/drawing/2014/main" val="2174578323"/>
                    </a:ext>
                  </a:extLst>
                </a:gridCol>
                <a:gridCol w="1267486">
                  <a:extLst>
                    <a:ext uri="{9D8B030D-6E8A-4147-A177-3AD203B41FA5}">
                      <a16:colId xmlns:a16="http://schemas.microsoft.com/office/drawing/2014/main" val="2520195402"/>
                    </a:ext>
                  </a:extLst>
                </a:gridCol>
              </a:tblGrid>
              <a:tr h="815658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6105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169017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34122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1092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569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-92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73,1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19F786C-7DEF-A508-384E-D03D5FD8BF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617438"/>
              </p:ext>
            </p:extLst>
          </p:nvPr>
        </p:nvGraphicFramePr>
        <p:xfrm>
          <a:off x="531494" y="365125"/>
          <a:ext cx="10982053" cy="287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3906643-0593-BF2F-66EE-19A85646E77C}"/>
              </a:ext>
            </a:extLst>
          </p:cNvPr>
          <p:cNvSpPr txBox="1">
            <a:spLocks/>
          </p:cNvSpPr>
          <p:nvPr/>
        </p:nvSpPr>
        <p:spPr>
          <a:xfrm>
            <a:off x="8561615" y="5753418"/>
            <a:ext cx="2607127" cy="761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69,09-59,3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9,8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15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1E437-BAD7-D28D-4DAB-20A54F4E4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227" y="96952"/>
            <a:ext cx="7749466" cy="554346"/>
          </a:xfrm>
        </p:spPr>
        <p:txBody>
          <a:bodyPr>
            <a:norm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:a16="http://schemas.microsoft.com/office/drawing/2014/main" id="{4C66677F-6932-746D-B0D0-F3684675D1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6190063"/>
              </p:ext>
            </p:extLst>
          </p:nvPr>
        </p:nvGraphicFramePr>
        <p:xfrm>
          <a:off x="426284" y="519493"/>
          <a:ext cx="7069460" cy="3465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133">
                  <a:extLst>
                    <a:ext uri="{9D8B030D-6E8A-4147-A177-3AD203B41FA5}">
                      <a16:colId xmlns:a16="http://schemas.microsoft.com/office/drawing/2014/main" val="1193120536"/>
                    </a:ext>
                  </a:extLst>
                </a:gridCol>
                <a:gridCol w="269580">
                  <a:extLst>
                    <a:ext uri="{9D8B030D-6E8A-4147-A177-3AD203B41FA5}">
                      <a16:colId xmlns:a16="http://schemas.microsoft.com/office/drawing/2014/main" val="265979923"/>
                    </a:ext>
                  </a:extLst>
                </a:gridCol>
                <a:gridCol w="233203">
                  <a:extLst>
                    <a:ext uri="{9D8B030D-6E8A-4147-A177-3AD203B41FA5}">
                      <a16:colId xmlns:a16="http://schemas.microsoft.com/office/drawing/2014/main" val="1147805875"/>
                    </a:ext>
                  </a:extLst>
                </a:gridCol>
                <a:gridCol w="212996">
                  <a:extLst>
                    <a:ext uri="{9D8B030D-6E8A-4147-A177-3AD203B41FA5}">
                      <a16:colId xmlns:a16="http://schemas.microsoft.com/office/drawing/2014/main" val="1235874635"/>
                    </a:ext>
                  </a:extLst>
                </a:gridCol>
                <a:gridCol w="392283">
                  <a:extLst>
                    <a:ext uri="{9D8B030D-6E8A-4147-A177-3AD203B41FA5}">
                      <a16:colId xmlns:a16="http://schemas.microsoft.com/office/drawing/2014/main" val="3168577478"/>
                    </a:ext>
                  </a:extLst>
                </a:gridCol>
                <a:gridCol w="296064">
                  <a:extLst>
                    <a:ext uri="{9D8B030D-6E8A-4147-A177-3AD203B41FA5}">
                      <a16:colId xmlns:a16="http://schemas.microsoft.com/office/drawing/2014/main" val="1940538686"/>
                    </a:ext>
                  </a:extLst>
                </a:gridCol>
                <a:gridCol w="288661">
                  <a:extLst>
                    <a:ext uri="{9D8B030D-6E8A-4147-A177-3AD203B41FA5}">
                      <a16:colId xmlns:a16="http://schemas.microsoft.com/office/drawing/2014/main" val="787003746"/>
                    </a:ext>
                  </a:extLst>
                </a:gridCol>
                <a:gridCol w="310868">
                  <a:extLst>
                    <a:ext uri="{9D8B030D-6E8A-4147-A177-3AD203B41FA5}">
                      <a16:colId xmlns:a16="http://schemas.microsoft.com/office/drawing/2014/main" val="1092287920"/>
                    </a:ext>
                  </a:extLst>
                </a:gridCol>
                <a:gridCol w="392283">
                  <a:extLst>
                    <a:ext uri="{9D8B030D-6E8A-4147-A177-3AD203B41FA5}">
                      <a16:colId xmlns:a16="http://schemas.microsoft.com/office/drawing/2014/main" val="838675894"/>
                    </a:ext>
                  </a:extLst>
                </a:gridCol>
                <a:gridCol w="348658">
                  <a:extLst>
                    <a:ext uri="{9D8B030D-6E8A-4147-A177-3AD203B41FA5}">
                      <a16:colId xmlns:a16="http://schemas.microsoft.com/office/drawing/2014/main" val="1181174360"/>
                    </a:ext>
                  </a:extLst>
                </a:gridCol>
                <a:gridCol w="288690">
                  <a:extLst>
                    <a:ext uri="{9D8B030D-6E8A-4147-A177-3AD203B41FA5}">
                      <a16:colId xmlns:a16="http://schemas.microsoft.com/office/drawing/2014/main" val="2306137206"/>
                    </a:ext>
                  </a:extLst>
                </a:gridCol>
                <a:gridCol w="272036">
                  <a:extLst>
                    <a:ext uri="{9D8B030D-6E8A-4147-A177-3AD203B41FA5}">
                      <a16:colId xmlns:a16="http://schemas.microsoft.com/office/drawing/2014/main" val="309909731"/>
                    </a:ext>
                  </a:extLst>
                </a:gridCol>
                <a:gridCol w="272036">
                  <a:extLst>
                    <a:ext uri="{9D8B030D-6E8A-4147-A177-3AD203B41FA5}">
                      <a16:colId xmlns:a16="http://schemas.microsoft.com/office/drawing/2014/main" val="102816559"/>
                    </a:ext>
                  </a:extLst>
                </a:gridCol>
                <a:gridCol w="272036">
                  <a:extLst>
                    <a:ext uri="{9D8B030D-6E8A-4147-A177-3AD203B41FA5}">
                      <a16:colId xmlns:a16="http://schemas.microsoft.com/office/drawing/2014/main" val="1543916803"/>
                    </a:ext>
                  </a:extLst>
                </a:gridCol>
                <a:gridCol w="316422">
                  <a:extLst>
                    <a:ext uri="{9D8B030D-6E8A-4147-A177-3AD203B41FA5}">
                      <a16:colId xmlns:a16="http://schemas.microsoft.com/office/drawing/2014/main" val="870853033"/>
                    </a:ext>
                  </a:extLst>
                </a:gridCol>
                <a:gridCol w="283168">
                  <a:extLst>
                    <a:ext uri="{9D8B030D-6E8A-4147-A177-3AD203B41FA5}">
                      <a16:colId xmlns:a16="http://schemas.microsoft.com/office/drawing/2014/main" val="2550768490"/>
                    </a:ext>
                  </a:extLst>
                </a:gridCol>
                <a:gridCol w="305346">
                  <a:extLst>
                    <a:ext uri="{9D8B030D-6E8A-4147-A177-3AD203B41FA5}">
                      <a16:colId xmlns:a16="http://schemas.microsoft.com/office/drawing/2014/main" val="2471928421"/>
                    </a:ext>
                  </a:extLst>
                </a:gridCol>
                <a:gridCol w="311763">
                  <a:extLst>
                    <a:ext uri="{9D8B030D-6E8A-4147-A177-3AD203B41FA5}">
                      <a16:colId xmlns:a16="http://schemas.microsoft.com/office/drawing/2014/main" val="3665117347"/>
                    </a:ext>
                  </a:extLst>
                </a:gridCol>
                <a:gridCol w="286251">
                  <a:extLst>
                    <a:ext uri="{9D8B030D-6E8A-4147-A177-3AD203B41FA5}">
                      <a16:colId xmlns:a16="http://schemas.microsoft.com/office/drawing/2014/main" val="3729310167"/>
                    </a:ext>
                  </a:extLst>
                </a:gridCol>
                <a:gridCol w="226990">
                  <a:extLst>
                    <a:ext uri="{9D8B030D-6E8A-4147-A177-3AD203B41FA5}">
                      <a16:colId xmlns:a16="http://schemas.microsoft.com/office/drawing/2014/main" val="349982114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4593871"/>
                    </a:ext>
                  </a:extLst>
                </a:gridCol>
                <a:gridCol w="412713">
                  <a:extLst>
                    <a:ext uri="{9D8B030D-6E8A-4147-A177-3AD203B41FA5}">
                      <a16:colId xmlns:a16="http://schemas.microsoft.com/office/drawing/2014/main" val="732267297"/>
                    </a:ext>
                  </a:extLst>
                </a:gridCol>
              </a:tblGrid>
              <a:tr h="818017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937970"/>
                  </a:ext>
                </a:extLst>
              </a:tr>
              <a:tr h="454454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</a:t>
                      </a:r>
                    </a:p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561952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972681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555114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042443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633568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611646"/>
                  </a:ext>
                </a:extLst>
              </a:tr>
              <a:tr h="27267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05810"/>
                  </a:ext>
                </a:extLst>
              </a:tr>
              <a:tr h="54428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73911"/>
                  </a:ext>
                </a:extLst>
              </a:tr>
            </a:tbl>
          </a:graphicData>
        </a:graphic>
      </p:graphicFrame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ADE2355-9A93-992C-0BEC-A3B099B5C5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240753"/>
              </p:ext>
            </p:extLst>
          </p:nvPr>
        </p:nvGraphicFramePr>
        <p:xfrm>
          <a:off x="765810" y="4259238"/>
          <a:ext cx="2840856" cy="2545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480">
                  <a:extLst>
                    <a:ext uri="{9D8B030D-6E8A-4147-A177-3AD203B41FA5}">
                      <a16:colId xmlns:a16="http://schemas.microsoft.com/office/drawing/2014/main" val="3806174894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2279989120"/>
                    </a:ext>
                  </a:extLst>
                </a:gridCol>
                <a:gridCol w="701336">
                  <a:extLst>
                    <a:ext uri="{9D8B030D-6E8A-4147-A177-3AD203B41FA5}">
                      <a16:colId xmlns:a16="http://schemas.microsoft.com/office/drawing/2014/main" val="1603445916"/>
                    </a:ext>
                  </a:extLst>
                </a:gridCol>
                <a:gridCol w="727970">
                  <a:extLst>
                    <a:ext uri="{9D8B030D-6E8A-4147-A177-3AD203B41FA5}">
                      <a16:colId xmlns:a16="http://schemas.microsoft.com/office/drawing/2014/main" val="2872562367"/>
                    </a:ext>
                  </a:extLst>
                </a:gridCol>
              </a:tblGrid>
              <a:tr h="27788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«4»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«3»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09917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48282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37330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921196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50256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327161"/>
                  </a:ext>
                </a:extLst>
              </a:tr>
              <a:tr h="26572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500517"/>
                  </a:ext>
                </a:extLst>
              </a:tr>
              <a:tr h="2100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314766"/>
                  </a:ext>
                </a:extLst>
              </a:tr>
              <a:tr h="347765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3876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645A3F9-4E52-8275-8547-7EA8E72ED35C}"/>
              </a:ext>
            </a:extLst>
          </p:cNvPr>
          <p:cNvSpPr txBox="1"/>
          <p:nvPr/>
        </p:nvSpPr>
        <p:spPr>
          <a:xfrm>
            <a:off x="7669427" y="479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 3 –ке шыққан оқушылар саны</a:t>
            </a:r>
            <a:endParaRPr lang="ru-KZ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02B5268-3DBD-2967-ABA4-74746B82F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57422"/>
              </p:ext>
            </p:extLst>
          </p:nvPr>
        </p:nvGraphicFramePr>
        <p:xfrm>
          <a:off x="7835270" y="519493"/>
          <a:ext cx="3930446" cy="5686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209">
                  <a:extLst>
                    <a:ext uri="{9D8B030D-6E8A-4147-A177-3AD203B41FA5}">
                      <a16:colId xmlns:a16="http://schemas.microsoft.com/office/drawing/2014/main" val="212586154"/>
                    </a:ext>
                  </a:extLst>
                </a:gridCol>
                <a:gridCol w="494810">
                  <a:extLst>
                    <a:ext uri="{9D8B030D-6E8A-4147-A177-3AD203B41FA5}">
                      <a16:colId xmlns:a16="http://schemas.microsoft.com/office/drawing/2014/main" val="1432423644"/>
                    </a:ext>
                  </a:extLst>
                </a:gridCol>
                <a:gridCol w="805873">
                  <a:extLst>
                    <a:ext uri="{9D8B030D-6E8A-4147-A177-3AD203B41FA5}">
                      <a16:colId xmlns:a16="http://schemas.microsoft.com/office/drawing/2014/main" val="1163050831"/>
                    </a:ext>
                  </a:extLst>
                </a:gridCol>
                <a:gridCol w="842235">
                  <a:extLst>
                    <a:ext uri="{9D8B030D-6E8A-4147-A177-3AD203B41FA5}">
                      <a16:colId xmlns:a16="http://schemas.microsoft.com/office/drawing/2014/main" val="33780217"/>
                    </a:ext>
                  </a:extLst>
                </a:gridCol>
                <a:gridCol w="1466319">
                  <a:extLst>
                    <a:ext uri="{9D8B030D-6E8A-4147-A177-3AD203B41FA5}">
                      <a16:colId xmlns:a16="http://schemas.microsoft.com/office/drawing/2014/main" val="4083783165"/>
                    </a:ext>
                  </a:extLst>
                </a:gridCol>
              </a:tblGrid>
              <a:tr h="3151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пайыз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216156914"/>
                  </a:ext>
                </a:extLst>
              </a:tr>
              <a:tr h="2377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42992039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71193049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732281952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4028412007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302206939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111877756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641559972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642172261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4047188054"/>
                  </a:ext>
                </a:extLst>
              </a:tr>
              <a:tr h="138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958926433"/>
                  </a:ext>
                </a:extLst>
              </a:tr>
              <a:tr h="1920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4440076"/>
                  </a:ext>
                </a:extLst>
              </a:tr>
              <a:tr h="1318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497423362"/>
                  </a:ext>
                </a:extLst>
              </a:tr>
              <a:tr h="1609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427936076"/>
                  </a:ext>
                </a:extLst>
              </a:tr>
              <a:tr h="1812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1754773"/>
                  </a:ext>
                </a:extLst>
              </a:tr>
              <a:tr h="1647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8ә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889017524"/>
                  </a:ext>
                </a:extLst>
              </a:tr>
              <a:tr h="1482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231238370"/>
                  </a:ext>
                </a:extLst>
              </a:tr>
              <a:tr h="2274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017710668"/>
                  </a:ext>
                </a:extLst>
              </a:tr>
              <a:tr h="1818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968326765"/>
                  </a:ext>
                </a:extLst>
              </a:tr>
              <a:tr h="1153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393017196"/>
                  </a:ext>
                </a:extLst>
              </a:tr>
              <a:tr h="868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005786880"/>
                  </a:ext>
                </a:extLst>
              </a:tr>
              <a:tr h="1489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557168602"/>
                  </a:ext>
                </a:extLst>
              </a:tr>
              <a:tr h="1698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86758504"/>
                  </a:ext>
                </a:extLst>
              </a:tr>
              <a:tr h="1894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124385344"/>
                  </a:ext>
                </a:extLst>
              </a:tr>
              <a:tr h="140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333748227"/>
                  </a:ext>
                </a:extLst>
              </a:tr>
              <a:tr h="1609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957174919"/>
                  </a:ext>
                </a:extLst>
              </a:tr>
              <a:tr h="1070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626898424"/>
                  </a:ext>
                </a:extLst>
              </a:tr>
              <a:tr h="1939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590173813"/>
                  </a:ext>
                </a:extLst>
              </a:tr>
              <a:tr h="205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68538146"/>
                  </a:ext>
                </a:extLst>
              </a:tr>
              <a:tr h="1729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633104903"/>
                  </a:ext>
                </a:extLst>
              </a:tr>
              <a:tr h="1906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32206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7740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823A0-2818-FCCF-6B2A-27CFF376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ҰСЫНЫС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8E0738-DC51-1C9C-BFE3-68BC34F0C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037"/>
            <a:ext cx="10515600" cy="4351338"/>
          </a:xfrm>
        </p:spPr>
        <p:txBody>
          <a:bodyPr>
            <a:normAutofit fontScale="92500" lnSpcReduction="20000"/>
          </a:bodyPr>
          <a:lstStyle/>
          <a:p>
            <a:endParaRPr lang="kk-KZ" dirty="0"/>
          </a:p>
          <a:p>
            <a:pPr marL="0" indent="0">
              <a:buNone/>
            </a:pPr>
            <a:r>
              <a:rPr lang="ru-RU" i="1" dirty="0" err="1">
                <a:solidFill>
                  <a:srgbClr val="0070C0"/>
                </a:solidFill>
              </a:rPr>
              <a:t>Жалпы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сыныптық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бақылау</a:t>
            </a:r>
            <a:r>
              <a:rPr lang="ru-RU" i="1" dirty="0">
                <a:solidFill>
                  <a:srgbClr val="0070C0"/>
                </a:solidFill>
              </a:rPr>
              <a:t>:</a:t>
            </a:r>
          </a:p>
          <a:p>
            <a:r>
              <a:rPr lang="ru-RU" dirty="0"/>
              <a:t>7ә,б - </a:t>
            </a:r>
            <a:r>
              <a:rPr lang="ru-RU" dirty="0" err="1"/>
              <a:t>сынып</a:t>
            </a:r>
            <a:r>
              <a:rPr lang="kk-KZ" dirty="0"/>
              <a:t>.</a:t>
            </a:r>
          </a:p>
          <a:p>
            <a:r>
              <a:rPr lang="en-US" dirty="0"/>
              <a:t>LS </a:t>
            </a:r>
            <a:r>
              <a:rPr lang="kk-KZ" dirty="0"/>
              <a:t>– 8ә (физ- 54</a:t>
            </a:r>
            <a:r>
              <a:rPr lang="en-US" dirty="0"/>
              <a:t>%</a:t>
            </a:r>
            <a:r>
              <a:rPr lang="kk-KZ" dirty="0"/>
              <a:t>, алгебра – 50</a:t>
            </a:r>
            <a:r>
              <a:rPr lang="en-US" dirty="0"/>
              <a:t>%</a:t>
            </a:r>
            <a:r>
              <a:rPr lang="kk-KZ" dirty="0"/>
              <a:t>, химия -58</a:t>
            </a:r>
            <a:r>
              <a:rPr lang="en-US" dirty="0"/>
              <a:t>%</a:t>
            </a:r>
            <a:r>
              <a:rPr lang="kk-KZ" dirty="0"/>
              <a:t>)</a:t>
            </a:r>
          </a:p>
          <a:p>
            <a:r>
              <a:rPr lang="kk-KZ" dirty="0"/>
              <a:t>7в –физика -57, 8б – физика-59, 8в – физика -57, 9в – физика -47.</a:t>
            </a:r>
          </a:p>
          <a:p>
            <a:r>
              <a:rPr lang="kk-KZ" dirty="0"/>
              <a:t>ББМЖ төмен пайыз көрсеткен бойынша: 9а – физика, 9а – география, 9ә – алгебра, 9в – химия.</a:t>
            </a:r>
          </a:p>
          <a:p>
            <a:r>
              <a:rPr lang="kk-KZ" dirty="0"/>
              <a:t>ҰБТ бойынша: 11а Д.ж.т, алгебра, 11ә – Қ.тарихы, құқық, алгебра. 11б – химия, биология, 11в – Қ.тарихы, физика, биология. </a:t>
            </a:r>
          </a:p>
          <a:p>
            <a:r>
              <a:rPr lang="kk-KZ" dirty="0"/>
              <a:t>«3» –ке шыққан оқушылармен жеке жұмыс жасау, ӘБЖ сабақтарына кіру.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43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904554"/>
              </p:ext>
            </p:extLst>
          </p:nvPr>
        </p:nvGraphicFramePr>
        <p:xfrm>
          <a:off x="288324" y="1664043"/>
          <a:ext cx="10959681" cy="446912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088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1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1679">
                  <a:extLst>
                    <a:ext uri="{9D8B030D-6E8A-4147-A177-3AD203B41FA5}">
                      <a16:colId xmlns:a16="http://schemas.microsoft.com/office/drawing/2014/main" val="1908879597"/>
                    </a:ext>
                  </a:extLst>
                </a:gridCol>
                <a:gridCol w="499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5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531">
                  <a:extLst>
                    <a:ext uri="{9D8B030D-6E8A-4147-A177-3AD203B41FA5}">
                      <a16:colId xmlns:a16="http://schemas.microsoft.com/office/drawing/2014/main" val="1793735423"/>
                    </a:ext>
                  </a:extLst>
                </a:gridCol>
                <a:gridCol w="834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590">
                  <a:extLst>
                    <a:ext uri="{9D8B030D-6E8A-4147-A177-3AD203B41FA5}">
                      <a16:colId xmlns:a16="http://schemas.microsoft.com/office/drawing/2014/main" val="1733113637"/>
                    </a:ext>
                  </a:extLst>
                </a:gridCol>
                <a:gridCol w="9788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884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3750"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kk-KZ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 саны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саб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«3»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саб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«4»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І-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тоқсан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864">
                <a:tc v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І-тоқсан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</a:p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2024-2025 оқу жылы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Өзгеріс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І-тоқсан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Өзгеріс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І-тоқсан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Өзгеріс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55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сыныптар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257378"/>
                  </a:ext>
                </a:extLst>
              </a:tr>
              <a:tr h="571912"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2 сыныптар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64,62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0">
                <a:tc>
                  <a:txBody>
                    <a:bodyPr/>
                    <a:lstStyle/>
                    <a:p>
                      <a:pPr algn="l"/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сыныптар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-10,3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7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сыныптар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61,38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74,40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-13,02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750">
                <a:tc>
                  <a:txBody>
                    <a:bodyPr/>
                    <a:lstStyle/>
                    <a:p>
                      <a:pPr algn="l"/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477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+20 оқушы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65,36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75,4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-10,04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F09C127-A56A-4C83-8196-36D40A57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16" y="0"/>
            <a:ext cx="10777491" cy="2041864"/>
          </a:xfrm>
        </p:spPr>
        <p:txBody>
          <a:bodyPr>
            <a:noAutofit/>
          </a:bodyPr>
          <a:lstStyle/>
          <a:p>
            <a:pPr algn="ctr"/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</a:t>
            </a:r>
            <a:r>
              <a:rPr kumimoji="0" lang="kk-KZ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-202</a:t>
            </a:r>
            <a:r>
              <a:rPr kumimoji="0" lang="kk-KZ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1" u="none" strike="noStrike" kern="10" cap="all" spc="-60" normalizeH="0" baseline="0" noProof="0" dirty="0" err="1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оқу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1" u="none" strike="noStrike" kern="10" cap="all" spc="-60" normalizeH="0" baseline="0" noProof="0" dirty="0" err="1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жылының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kk-KZ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бастауыш сыныптары бойынша І</a:t>
            </a:r>
            <a:r>
              <a:rPr kumimoji="0" lang="en-US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kk-KZ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тоқсан </a:t>
            </a:r>
            <a:r>
              <a:rPr kumimoji="0" lang="ru-RU" sz="2800" b="1" i="1" u="none" strike="noStrike" kern="10" cap="all" spc="-60" normalizeH="0" baseline="0" noProof="0" dirty="0" err="1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қорытынды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1" u="none" strike="noStrike" kern="10" cap="all" spc="-60" normalizeH="0" baseline="0" noProof="0" dirty="0" err="1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есебі</a:t>
            </a:r>
            <a:r>
              <a:rPr kumimoji="0" lang="ru-RU" sz="2800" b="1" i="1" u="none" strike="noStrike" kern="1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kumimoji="0" lang="ru-RU" sz="2800" b="1" i="1" u="none" strike="noStrike" kern="1200" cap="all" spc="-60" normalizeH="0" baseline="0" noProof="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2856181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CA633-FAB0-6656-C888-694F7629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CEF50-70E0-4CEC-A02D-29F49D46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16" y="213884"/>
            <a:ext cx="10515600" cy="655807"/>
          </a:xfrm>
        </p:spPr>
        <p:txBody>
          <a:bodyPr>
            <a:normAutofit fontScale="90000"/>
          </a:bodyPr>
          <a:lstStyle/>
          <a:p>
            <a:pPr algn="ctr"/>
            <a:br>
              <a:rPr lang="ru-RU" alt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alt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endParaRPr lang="ru-RU" sz="3600" dirty="0"/>
          </a:p>
        </p:txBody>
      </p:sp>
      <p:graphicFrame>
        <p:nvGraphicFramePr>
          <p:cNvPr id="4" name="Объект 13">
            <a:extLst>
              <a:ext uri="{FF2B5EF4-FFF2-40B4-BE49-F238E27FC236}">
                <a16:creationId xmlns:a16="http://schemas.microsoft.com/office/drawing/2014/main" id="{65BB3390-B3D5-B4FE-770D-C8EC220DE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502697"/>
              </p:ext>
            </p:extLst>
          </p:nvPr>
        </p:nvGraphicFramePr>
        <p:xfrm>
          <a:off x="1262939" y="3945646"/>
          <a:ext cx="9508954" cy="2514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617">
                  <a:extLst>
                    <a:ext uri="{9D8B030D-6E8A-4147-A177-3AD203B41FA5}">
                      <a16:colId xmlns:a16="http://schemas.microsoft.com/office/drawing/2014/main" val="2197490412"/>
                    </a:ext>
                  </a:extLst>
                </a:gridCol>
                <a:gridCol w="122467">
                  <a:extLst>
                    <a:ext uri="{9D8B030D-6E8A-4147-A177-3AD203B41FA5}">
                      <a16:colId xmlns:a16="http://schemas.microsoft.com/office/drawing/2014/main" val="4069089039"/>
                    </a:ext>
                  </a:extLst>
                </a:gridCol>
                <a:gridCol w="871446">
                  <a:extLst>
                    <a:ext uri="{9D8B030D-6E8A-4147-A177-3AD203B41FA5}">
                      <a16:colId xmlns:a16="http://schemas.microsoft.com/office/drawing/2014/main" val="4120402209"/>
                    </a:ext>
                  </a:extLst>
                </a:gridCol>
                <a:gridCol w="683831">
                  <a:extLst>
                    <a:ext uri="{9D8B030D-6E8A-4147-A177-3AD203B41FA5}">
                      <a16:colId xmlns:a16="http://schemas.microsoft.com/office/drawing/2014/main" val="3007835831"/>
                    </a:ext>
                  </a:extLst>
                </a:gridCol>
                <a:gridCol w="916685">
                  <a:extLst>
                    <a:ext uri="{9D8B030D-6E8A-4147-A177-3AD203B41FA5}">
                      <a16:colId xmlns:a16="http://schemas.microsoft.com/office/drawing/2014/main" val="3845072911"/>
                    </a:ext>
                  </a:extLst>
                </a:gridCol>
                <a:gridCol w="850944">
                  <a:extLst>
                    <a:ext uri="{9D8B030D-6E8A-4147-A177-3AD203B41FA5}">
                      <a16:colId xmlns:a16="http://schemas.microsoft.com/office/drawing/2014/main" val="4178108281"/>
                    </a:ext>
                  </a:extLst>
                </a:gridCol>
                <a:gridCol w="954138">
                  <a:extLst>
                    <a:ext uri="{9D8B030D-6E8A-4147-A177-3AD203B41FA5}">
                      <a16:colId xmlns:a16="http://schemas.microsoft.com/office/drawing/2014/main" val="2566615044"/>
                    </a:ext>
                  </a:extLst>
                </a:gridCol>
                <a:gridCol w="862289">
                  <a:extLst>
                    <a:ext uri="{9D8B030D-6E8A-4147-A177-3AD203B41FA5}">
                      <a16:colId xmlns:a16="http://schemas.microsoft.com/office/drawing/2014/main" val="978962380"/>
                    </a:ext>
                  </a:extLst>
                </a:gridCol>
                <a:gridCol w="862289">
                  <a:extLst>
                    <a:ext uri="{9D8B030D-6E8A-4147-A177-3AD203B41FA5}">
                      <a16:colId xmlns:a16="http://schemas.microsoft.com/office/drawing/2014/main" val="3600046991"/>
                    </a:ext>
                  </a:extLst>
                </a:gridCol>
                <a:gridCol w="881200">
                  <a:extLst>
                    <a:ext uri="{9D8B030D-6E8A-4147-A177-3AD203B41FA5}">
                      <a16:colId xmlns:a16="http://schemas.microsoft.com/office/drawing/2014/main" val="3495827413"/>
                    </a:ext>
                  </a:extLst>
                </a:gridCol>
                <a:gridCol w="852024">
                  <a:extLst>
                    <a:ext uri="{9D8B030D-6E8A-4147-A177-3AD203B41FA5}">
                      <a16:colId xmlns:a16="http://schemas.microsoft.com/office/drawing/2014/main" val="3894760441"/>
                    </a:ext>
                  </a:extLst>
                </a:gridCol>
                <a:gridCol w="852024">
                  <a:extLst>
                    <a:ext uri="{9D8B030D-6E8A-4147-A177-3AD203B41FA5}">
                      <a16:colId xmlns:a16="http://schemas.microsoft.com/office/drawing/2014/main" val="1540161463"/>
                    </a:ext>
                  </a:extLst>
                </a:gridCol>
              </a:tblGrid>
              <a:tr h="64831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3654916355"/>
                  </a:ext>
                </a:extLst>
              </a:tr>
              <a:tr h="64832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4391736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3445602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8513995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7870468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9688100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5681771"/>
                  </a:ext>
                </a:extLst>
              </a:tr>
            </a:tbl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EC444121-0E80-E7FE-B47B-3469F7F1F6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188885"/>
              </p:ext>
            </p:extLst>
          </p:nvPr>
        </p:nvGraphicFramePr>
        <p:xfrm>
          <a:off x="1077686" y="1032052"/>
          <a:ext cx="9829800" cy="2839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2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CA633-FAB0-6656-C888-694F7629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CEF50-70E0-4CEC-A02D-29F49D46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20"/>
            <a:ext cx="10515600" cy="173769"/>
          </a:xfrm>
        </p:spPr>
        <p:txBody>
          <a:bodyPr>
            <a:noAutofit/>
          </a:bodyPr>
          <a:lstStyle/>
          <a:p>
            <a:pPr algn="ctr"/>
            <a:b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6 - </a:t>
            </a:r>
            <a:r>
              <a:rPr lang="ru-RU" alt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endParaRPr lang="ru-RU" sz="2400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860BEDB5-BB89-1153-F592-ECBFEC688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814143"/>
              </p:ext>
            </p:extLst>
          </p:nvPr>
        </p:nvGraphicFramePr>
        <p:xfrm>
          <a:off x="696681" y="3844607"/>
          <a:ext cx="11068055" cy="284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38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37252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840725">
                  <a:extLst>
                    <a:ext uri="{9D8B030D-6E8A-4147-A177-3AD203B41FA5}">
                      <a16:colId xmlns:a16="http://schemas.microsoft.com/office/drawing/2014/main" val="1439161327"/>
                    </a:ext>
                  </a:extLst>
                </a:gridCol>
                <a:gridCol w="796474">
                  <a:extLst>
                    <a:ext uri="{9D8B030D-6E8A-4147-A177-3AD203B41FA5}">
                      <a16:colId xmlns:a16="http://schemas.microsoft.com/office/drawing/2014/main" val="3350169856"/>
                    </a:ext>
                  </a:extLst>
                </a:gridCol>
                <a:gridCol w="1079666">
                  <a:extLst>
                    <a:ext uri="{9D8B030D-6E8A-4147-A177-3AD203B41FA5}">
                      <a16:colId xmlns:a16="http://schemas.microsoft.com/office/drawing/2014/main" val="990699640"/>
                    </a:ext>
                  </a:extLst>
                </a:gridCol>
                <a:gridCol w="814174">
                  <a:extLst>
                    <a:ext uri="{9D8B030D-6E8A-4147-A177-3AD203B41FA5}">
                      <a16:colId xmlns:a16="http://schemas.microsoft.com/office/drawing/2014/main" val="3038953675"/>
                    </a:ext>
                  </a:extLst>
                </a:gridCol>
                <a:gridCol w="1061967">
                  <a:extLst>
                    <a:ext uri="{9D8B030D-6E8A-4147-A177-3AD203B41FA5}">
                      <a16:colId xmlns:a16="http://schemas.microsoft.com/office/drawing/2014/main" val="1979374353"/>
                    </a:ext>
                  </a:extLst>
                </a:gridCol>
                <a:gridCol w="1238961">
                  <a:extLst>
                    <a:ext uri="{9D8B030D-6E8A-4147-A177-3AD203B41FA5}">
                      <a16:colId xmlns:a16="http://schemas.microsoft.com/office/drawing/2014/main" val="4265260386"/>
                    </a:ext>
                  </a:extLst>
                </a:gridCol>
                <a:gridCol w="834849">
                  <a:extLst>
                    <a:ext uri="{9D8B030D-6E8A-4147-A177-3AD203B41FA5}">
                      <a16:colId xmlns:a16="http://schemas.microsoft.com/office/drawing/2014/main" val="2885841088"/>
                    </a:ext>
                  </a:extLst>
                </a:gridCol>
                <a:gridCol w="815711">
                  <a:extLst>
                    <a:ext uri="{9D8B030D-6E8A-4147-A177-3AD203B41FA5}">
                      <a16:colId xmlns:a16="http://schemas.microsoft.com/office/drawing/2014/main" val="2282660036"/>
                    </a:ext>
                  </a:extLst>
                </a:gridCol>
                <a:gridCol w="1384895">
                  <a:extLst>
                    <a:ext uri="{9D8B030D-6E8A-4147-A177-3AD203B41FA5}">
                      <a16:colId xmlns:a16="http://schemas.microsoft.com/office/drawing/2014/main" val="637974904"/>
                    </a:ext>
                  </a:extLst>
                </a:gridCol>
              </a:tblGrid>
              <a:tr h="331152"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19869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3921732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-9,1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19869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+11,1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548776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349B8BA8-3196-2D91-7C0D-70C27DF148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0932028"/>
              </p:ext>
            </p:extLst>
          </p:nvPr>
        </p:nvGraphicFramePr>
        <p:xfrm>
          <a:off x="1077686" y="463046"/>
          <a:ext cx="9829800" cy="3264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574705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214B2-1821-C897-A263-D807DD61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60E95C56-81A0-DE0E-C36E-6FEE8F805C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722230"/>
              </p:ext>
            </p:extLst>
          </p:nvPr>
        </p:nvGraphicFramePr>
        <p:xfrm>
          <a:off x="926040" y="582612"/>
          <a:ext cx="9925052" cy="319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7248BF6-2382-52AD-013D-86F4BF163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887052"/>
              </p:ext>
            </p:extLst>
          </p:nvPr>
        </p:nvGraphicFramePr>
        <p:xfrm>
          <a:off x="767443" y="3997324"/>
          <a:ext cx="10858498" cy="2598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206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887956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29706">
                  <a:extLst>
                    <a:ext uri="{9D8B030D-6E8A-4147-A177-3AD203B41FA5}">
                      <a16:colId xmlns:a16="http://schemas.microsoft.com/office/drawing/2014/main" val="2576896829"/>
                    </a:ext>
                  </a:extLst>
                </a:gridCol>
                <a:gridCol w="887596">
                  <a:extLst>
                    <a:ext uri="{9D8B030D-6E8A-4147-A177-3AD203B41FA5}">
                      <a16:colId xmlns:a16="http://schemas.microsoft.com/office/drawing/2014/main" val="4239262102"/>
                    </a:ext>
                  </a:extLst>
                </a:gridCol>
                <a:gridCol w="1273629">
                  <a:extLst>
                    <a:ext uri="{9D8B030D-6E8A-4147-A177-3AD203B41FA5}">
                      <a16:colId xmlns:a16="http://schemas.microsoft.com/office/drawing/2014/main" val="65657265"/>
                    </a:ext>
                  </a:extLst>
                </a:gridCol>
                <a:gridCol w="800026">
                  <a:extLst>
                    <a:ext uri="{9D8B030D-6E8A-4147-A177-3AD203B41FA5}">
                      <a16:colId xmlns:a16="http://schemas.microsoft.com/office/drawing/2014/main" val="4261221701"/>
                    </a:ext>
                  </a:extLst>
                </a:gridCol>
                <a:gridCol w="939114">
                  <a:extLst>
                    <a:ext uri="{9D8B030D-6E8A-4147-A177-3AD203B41FA5}">
                      <a16:colId xmlns:a16="http://schemas.microsoft.com/office/drawing/2014/main" val="64663835"/>
                    </a:ext>
                  </a:extLst>
                </a:gridCol>
                <a:gridCol w="931243">
                  <a:extLst>
                    <a:ext uri="{9D8B030D-6E8A-4147-A177-3AD203B41FA5}">
                      <a16:colId xmlns:a16="http://schemas.microsoft.com/office/drawing/2014/main" val="2756408839"/>
                    </a:ext>
                  </a:extLst>
                </a:gridCol>
                <a:gridCol w="763066">
                  <a:extLst>
                    <a:ext uri="{9D8B030D-6E8A-4147-A177-3AD203B41FA5}">
                      <a16:colId xmlns:a16="http://schemas.microsoft.com/office/drawing/2014/main" val="1506452161"/>
                    </a:ext>
                  </a:extLst>
                </a:gridCol>
                <a:gridCol w="763066">
                  <a:extLst>
                    <a:ext uri="{9D8B030D-6E8A-4147-A177-3AD203B41FA5}">
                      <a16:colId xmlns:a16="http://schemas.microsoft.com/office/drawing/2014/main" val="2700531460"/>
                    </a:ext>
                  </a:extLst>
                </a:gridCol>
                <a:gridCol w="1836890">
                  <a:extLst>
                    <a:ext uri="{9D8B030D-6E8A-4147-A177-3AD203B41FA5}">
                      <a16:colId xmlns:a16="http://schemas.microsoft.com/office/drawing/2014/main" val="1208859925"/>
                    </a:ext>
                  </a:extLst>
                </a:gridCol>
              </a:tblGrid>
              <a:tr h="276670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547755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993229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-17,22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-27,9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</a:t>
                      </a:r>
                      <a:endParaRPr lang="ru-KZ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-26,8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-26,6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31366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55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0708D-644F-2F77-99A1-B6E2F1206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76330-79BF-2514-6340-A219743E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2B91EE56-2375-6AFF-296C-1A9F06DC5C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375227"/>
              </p:ext>
            </p:extLst>
          </p:nvPr>
        </p:nvGraphicFramePr>
        <p:xfrm>
          <a:off x="781050" y="700216"/>
          <a:ext cx="10194474" cy="2819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07C57E68-7970-B26E-80F5-BB8F5462E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038845"/>
              </p:ext>
            </p:extLst>
          </p:nvPr>
        </p:nvGraphicFramePr>
        <p:xfrm>
          <a:off x="566062" y="3601580"/>
          <a:ext cx="11092538" cy="2796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01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982891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30803">
                  <a:extLst>
                    <a:ext uri="{9D8B030D-6E8A-4147-A177-3AD203B41FA5}">
                      <a16:colId xmlns:a16="http://schemas.microsoft.com/office/drawing/2014/main" val="953251945"/>
                    </a:ext>
                  </a:extLst>
                </a:gridCol>
                <a:gridCol w="1096204">
                  <a:extLst>
                    <a:ext uri="{9D8B030D-6E8A-4147-A177-3AD203B41FA5}">
                      <a16:colId xmlns:a16="http://schemas.microsoft.com/office/drawing/2014/main" val="3829632393"/>
                    </a:ext>
                  </a:extLst>
                </a:gridCol>
                <a:gridCol w="1251357">
                  <a:extLst>
                    <a:ext uri="{9D8B030D-6E8A-4147-A177-3AD203B41FA5}">
                      <a16:colId xmlns:a16="http://schemas.microsoft.com/office/drawing/2014/main" val="815769753"/>
                    </a:ext>
                  </a:extLst>
                </a:gridCol>
                <a:gridCol w="842320">
                  <a:extLst>
                    <a:ext uri="{9D8B030D-6E8A-4147-A177-3AD203B41FA5}">
                      <a16:colId xmlns:a16="http://schemas.microsoft.com/office/drawing/2014/main" val="2508807184"/>
                    </a:ext>
                  </a:extLst>
                </a:gridCol>
                <a:gridCol w="767185">
                  <a:extLst>
                    <a:ext uri="{9D8B030D-6E8A-4147-A177-3AD203B41FA5}">
                      <a16:colId xmlns:a16="http://schemas.microsoft.com/office/drawing/2014/main" val="1319031169"/>
                    </a:ext>
                  </a:extLst>
                </a:gridCol>
                <a:gridCol w="1091835">
                  <a:extLst>
                    <a:ext uri="{9D8B030D-6E8A-4147-A177-3AD203B41FA5}">
                      <a16:colId xmlns:a16="http://schemas.microsoft.com/office/drawing/2014/main" val="3822796531"/>
                    </a:ext>
                  </a:extLst>
                </a:gridCol>
                <a:gridCol w="841733">
                  <a:extLst>
                    <a:ext uri="{9D8B030D-6E8A-4147-A177-3AD203B41FA5}">
                      <a16:colId xmlns:a16="http://schemas.microsoft.com/office/drawing/2014/main" val="3898618961"/>
                    </a:ext>
                  </a:extLst>
                </a:gridCol>
                <a:gridCol w="841733">
                  <a:extLst>
                    <a:ext uri="{9D8B030D-6E8A-4147-A177-3AD203B41FA5}">
                      <a16:colId xmlns:a16="http://schemas.microsoft.com/office/drawing/2014/main" val="2146477346"/>
                    </a:ext>
                  </a:extLst>
                </a:gridCol>
                <a:gridCol w="1683466">
                  <a:extLst>
                    <a:ext uri="{9D8B030D-6E8A-4147-A177-3AD203B41FA5}">
                      <a16:colId xmlns:a16="http://schemas.microsoft.com/office/drawing/2014/main" val="3517363029"/>
                    </a:ext>
                  </a:extLst>
                </a:gridCol>
              </a:tblGrid>
              <a:tr h="794506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462839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864034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-17,64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-30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-23,6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42831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7023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63E73-268C-34A6-FD5F-7F9D2AC86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90919-02CB-FA5F-5ECF-94D54123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4BD466AF-C29E-8AD6-4326-BB6A5BBFFF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8038648"/>
              </p:ext>
            </p:extLst>
          </p:nvPr>
        </p:nvGraphicFramePr>
        <p:xfrm>
          <a:off x="1076324" y="800100"/>
          <a:ext cx="10039352" cy="2849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C34C7395-147D-BFFE-C222-3A12F84F3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838616"/>
              </p:ext>
            </p:extLst>
          </p:nvPr>
        </p:nvGraphicFramePr>
        <p:xfrm>
          <a:off x="375556" y="3804557"/>
          <a:ext cx="11111596" cy="263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17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139216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91936">
                  <a:extLst>
                    <a:ext uri="{9D8B030D-6E8A-4147-A177-3AD203B41FA5}">
                      <a16:colId xmlns:a16="http://schemas.microsoft.com/office/drawing/2014/main" val="1287954585"/>
                    </a:ext>
                  </a:extLst>
                </a:gridCol>
                <a:gridCol w="832757">
                  <a:extLst>
                    <a:ext uri="{9D8B030D-6E8A-4147-A177-3AD203B41FA5}">
                      <a16:colId xmlns:a16="http://schemas.microsoft.com/office/drawing/2014/main" val="80934221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187969516"/>
                    </a:ext>
                  </a:extLst>
                </a:gridCol>
                <a:gridCol w="832757">
                  <a:extLst>
                    <a:ext uri="{9D8B030D-6E8A-4147-A177-3AD203B41FA5}">
                      <a16:colId xmlns:a16="http://schemas.microsoft.com/office/drawing/2014/main" val="2651167503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2648797999"/>
                    </a:ext>
                  </a:extLst>
                </a:gridCol>
                <a:gridCol w="1321157">
                  <a:extLst>
                    <a:ext uri="{9D8B030D-6E8A-4147-A177-3AD203B41FA5}">
                      <a16:colId xmlns:a16="http://schemas.microsoft.com/office/drawing/2014/main" val="3392236110"/>
                    </a:ext>
                  </a:extLst>
                </a:gridCol>
                <a:gridCol w="755281">
                  <a:extLst>
                    <a:ext uri="{9D8B030D-6E8A-4147-A177-3AD203B41FA5}">
                      <a16:colId xmlns:a16="http://schemas.microsoft.com/office/drawing/2014/main" val="3546122613"/>
                    </a:ext>
                  </a:extLst>
                </a:gridCol>
                <a:gridCol w="935456">
                  <a:extLst>
                    <a:ext uri="{9D8B030D-6E8A-4147-A177-3AD203B41FA5}">
                      <a16:colId xmlns:a16="http://schemas.microsoft.com/office/drawing/2014/main" val="1987323549"/>
                    </a:ext>
                  </a:extLst>
                </a:gridCol>
                <a:gridCol w="1690737">
                  <a:extLst>
                    <a:ext uri="{9D8B030D-6E8A-4147-A177-3AD203B41FA5}">
                      <a16:colId xmlns:a16="http://schemas.microsoft.com/office/drawing/2014/main" val="2913917480"/>
                    </a:ext>
                  </a:extLst>
                </a:gridCol>
              </a:tblGrid>
              <a:tr h="594448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76676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234531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21,42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47974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079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4629F-0EA2-60A9-BEDF-4C3EF862E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C3FC0-3FBD-E2CB-1732-AA70012B6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43812F9-9E97-BCB2-AA96-CBFEFEF35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320094"/>
              </p:ext>
            </p:extLst>
          </p:nvPr>
        </p:nvGraphicFramePr>
        <p:xfrm>
          <a:off x="898072" y="800100"/>
          <a:ext cx="10646228" cy="2496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190FB37-2634-FD46-EDC4-46D7D379D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7358"/>
              </p:ext>
            </p:extLst>
          </p:nvPr>
        </p:nvGraphicFramePr>
        <p:xfrm>
          <a:off x="489857" y="3561897"/>
          <a:ext cx="10744198" cy="263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192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130372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18458">
                  <a:extLst>
                    <a:ext uri="{9D8B030D-6E8A-4147-A177-3AD203B41FA5}">
                      <a16:colId xmlns:a16="http://schemas.microsoft.com/office/drawing/2014/main" val="455279724"/>
                    </a:ext>
                  </a:extLst>
                </a:gridCol>
                <a:gridCol w="759278">
                  <a:extLst>
                    <a:ext uri="{9D8B030D-6E8A-4147-A177-3AD203B41FA5}">
                      <a16:colId xmlns:a16="http://schemas.microsoft.com/office/drawing/2014/main" val="4235629713"/>
                    </a:ext>
                  </a:extLst>
                </a:gridCol>
                <a:gridCol w="1118507">
                  <a:extLst>
                    <a:ext uri="{9D8B030D-6E8A-4147-A177-3AD203B41FA5}">
                      <a16:colId xmlns:a16="http://schemas.microsoft.com/office/drawing/2014/main" val="3095726320"/>
                    </a:ext>
                  </a:extLst>
                </a:gridCol>
                <a:gridCol w="824593">
                  <a:extLst>
                    <a:ext uri="{9D8B030D-6E8A-4147-A177-3AD203B41FA5}">
                      <a16:colId xmlns:a16="http://schemas.microsoft.com/office/drawing/2014/main" val="828915197"/>
                    </a:ext>
                  </a:extLst>
                </a:gridCol>
                <a:gridCol w="849086">
                  <a:extLst>
                    <a:ext uri="{9D8B030D-6E8A-4147-A177-3AD203B41FA5}">
                      <a16:colId xmlns:a16="http://schemas.microsoft.com/office/drawing/2014/main" val="2942213430"/>
                    </a:ext>
                  </a:extLst>
                </a:gridCol>
                <a:gridCol w="1139042">
                  <a:extLst>
                    <a:ext uri="{9D8B030D-6E8A-4147-A177-3AD203B41FA5}">
                      <a16:colId xmlns:a16="http://schemas.microsoft.com/office/drawing/2014/main" val="2367620544"/>
                    </a:ext>
                  </a:extLst>
                </a:gridCol>
                <a:gridCol w="891291">
                  <a:extLst>
                    <a:ext uri="{9D8B030D-6E8A-4147-A177-3AD203B41FA5}">
                      <a16:colId xmlns:a16="http://schemas.microsoft.com/office/drawing/2014/main" val="2690772343"/>
                    </a:ext>
                  </a:extLst>
                </a:gridCol>
                <a:gridCol w="743545">
                  <a:extLst>
                    <a:ext uri="{9D8B030D-6E8A-4147-A177-3AD203B41FA5}">
                      <a16:colId xmlns:a16="http://schemas.microsoft.com/office/drawing/2014/main" val="3170597215"/>
                    </a:ext>
                  </a:extLst>
                </a:gridCol>
                <a:gridCol w="1634834">
                  <a:extLst>
                    <a:ext uri="{9D8B030D-6E8A-4147-A177-3AD203B41FA5}">
                      <a16:colId xmlns:a16="http://schemas.microsoft.com/office/drawing/2014/main" val="3920744510"/>
                    </a:ext>
                  </a:extLst>
                </a:gridCol>
              </a:tblGrid>
              <a:tr h="857163">
                <a:tc rowSpan="2">
                  <a:txBody>
                    <a:bodyPr/>
                    <a:lstStyle/>
                    <a:p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572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6881899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34980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91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EADE0-8C01-74E1-A02E-D51B86B83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CCFF1-09A2-9F9B-1BE6-B6ADBC6B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40EBEE0-0C49-2319-DE43-FF2D9856D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153186"/>
              </p:ext>
            </p:extLst>
          </p:nvPr>
        </p:nvGraphicFramePr>
        <p:xfrm>
          <a:off x="767443" y="3763736"/>
          <a:ext cx="10425791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478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07072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899175">
                  <a:extLst>
                    <a:ext uri="{9D8B030D-6E8A-4147-A177-3AD203B41FA5}">
                      <a16:colId xmlns:a16="http://schemas.microsoft.com/office/drawing/2014/main" val="1867321286"/>
                    </a:ext>
                  </a:extLst>
                </a:gridCol>
                <a:gridCol w="799070">
                  <a:extLst>
                    <a:ext uri="{9D8B030D-6E8A-4147-A177-3AD203B41FA5}">
                      <a16:colId xmlns:a16="http://schemas.microsoft.com/office/drawing/2014/main" val="2646463222"/>
                    </a:ext>
                  </a:extLst>
                </a:gridCol>
                <a:gridCol w="1060647">
                  <a:extLst>
                    <a:ext uri="{9D8B030D-6E8A-4147-A177-3AD203B41FA5}">
                      <a16:colId xmlns:a16="http://schemas.microsoft.com/office/drawing/2014/main" val="3176341292"/>
                    </a:ext>
                  </a:extLst>
                </a:gridCol>
                <a:gridCol w="793193">
                  <a:extLst>
                    <a:ext uri="{9D8B030D-6E8A-4147-A177-3AD203B41FA5}">
                      <a16:colId xmlns:a16="http://schemas.microsoft.com/office/drawing/2014/main" val="165479353"/>
                    </a:ext>
                  </a:extLst>
                </a:gridCol>
                <a:gridCol w="793193">
                  <a:extLst>
                    <a:ext uri="{9D8B030D-6E8A-4147-A177-3AD203B41FA5}">
                      <a16:colId xmlns:a16="http://schemas.microsoft.com/office/drawing/2014/main" val="3163618615"/>
                    </a:ext>
                  </a:extLst>
                </a:gridCol>
                <a:gridCol w="1149286">
                  <a:extLst>
                    <a:ext uri="{9D8B030D-6E8A-4147-A177-3AD203B41FA5}">
                      <a16:colId xmlns:a16="http://schemas.microsoft.com/office/drawing/2014/main" val="585402907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1628515637"/>
                    </a:ext>
                  </a:extLst>
                </a:gridCol>
                <a:gridCol w="873579">
                  <a:extLst>
                    <a:ext uri="{9D8B030D-6E8A-4147-A177-3AD203B41FA5}">
                      <a16:colId xmlns:a16="http://schemas.microsoft.com/office/drawing/2014/main" val="3182319710"/>
                    </a:ext>
                  </a:extLst>
                </a:gridCol>
                <a:gridCol w="1200148">
                  <a:extLst>
                    <a:ext uri="{9D8B030D-6E8A-4147-A177-3AD203B41FA5}">
                      <a16:colId xmlns:a16="http://schemas.microsoft.com/office/drawing/2014/main" val="3978376865"/>
                    </a:ext>
                  </a:extLst>
                </a:gridCol>
              </a:tblGrid>
              <a:tr h="659866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280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593248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-26,6</a:t>
                      </a:r>
                      <a:endParaRPr lang="ru-KZ" sz="12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85,19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</a:t>
                      </a:r>
                      <a:endParaRPr lang="ru-KZ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52033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8CA111B4-8042-51AD-5DF8-54C1AE39E8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162121"/>
              </p:ext>
            </p:extLst>
          </p:nvPr>
        </p:nvGraphicFramePr>
        <p:xfrm>
          <a:off x="536122" y="800100"/>
          <a:ext cx="11119756" cy="262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73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1957</TotalTime>
  <Words>1282</Words>
  <Application>Microsoft Office PowerPoint</Application>
  <PresentationFormat>Широкоэкранный</PresentationFormat>
  <Paragraphs>902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2025 – 2026 оқу жылы   І тоқсан  бойынша  білім сапасы</vt:lpstr>
      <vt:lpstr>2025-2026 оқу жылының  бастауыш сыныптары бойынша І тоқсан қорытынды есебі. </vt:lpstr>
      <vt:lpstr> 5 - сыныптар</vt:lpstr>
      <vt:lpstr> 6 - сыныптар</vt:lpstr>
      <vt:lpstr>7- сыныптар</vt:lpstr>
      <vt:lpstr>8- сыныптар</vt:lpstr>
      <vt:lpstr>9 - сыныптар</vt:lpstr>
      <vt:lpstr>10- сыныптар</vt:lpstr>
      <vt:lpstr>11- сыныптар</vt:lpstr>
      <vt:lpstr>Презентация PowerPoint</vt:lpstr>
      <vt:lpstr>Мектеп- гимназия бойынша білім сапасы </vt:lpstr>
      <vt:lpstr>Сараптама</vt:lpstr>
      <vt:lpstr>ҰСЫНЫС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ARYSTAN IT GROUP</dc:creator>
  <cp:lastModifiedBy>ARYSTAN IT GROUP</cp:lastModifiedBy>
  <cp:revision>184</cp:revision>
  <cp:lastPrinted>2025-11-10T04:00:14Z</cp:lastPrinted>
  <dcterms:created xsi:type="dcterms:W3CDTF">2025-05-16T11:56:24Z</dcterms:created>
  <dcterms:modified xsi:type="dcterms:W3CDTF">2025-11-13T04:06:20Z</dcterms:modified>
</cp:coreProperties>
</file>